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58"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07" r:id="rId25"/>
    <p:sldId id="279" r:id="rId26"/>
    <p:sldId id="280" r:id="rId27"/>
    <p:sldId id="281" r:id="rId28"/>
    <p:sldId id="285" r:id="rId29"/>
    <p:sldId id="282" r:id="rId30"/>
    <p:sldId id="283" r:id="rId31"/>
    <p:sldId id="284" r:id="rId32"/>
    <p:sldId id="286" r:id="rId33"/>
    <p:sldId id="287" r:id="rId34"/>
    <p:sldId id="288" r:id="rId35"/>
    <p:sldId id="289" r:id="rId36"/>
    <p:sldId id="290" r:id="rId37"/>
    <p:sldId id="295" r:id="rId38"/>
    <p:sldId id="291" r:id="rId39"/>
    <p:sldId id="308" r:id="rId40"/>
    <p:sldId id="292" r:id="rId41"/>
    <p:sldId id="293" r:id="rId42"/>
    <p:sldId id="296" r:id="rId43"/>
    <p:sldId id="294" r:id="rId44"/>
    <p:sldId id="297" r:id="rId45"/>
    <p:sldId id="298" r:id="rId46"/>
    <p:sldId id="306" r:id="rId47"/>
    <p:sldId id="299" r:id="rId48"/>
    <p:sldId id="300" r:id="rId49"/>
    <p:sldId id="301" r:id="rId50"/>
    <p:sldId id="302" r:id="rId51"/>
    <p:sldId id="303" r:id="rId52"/>
    <p:sldId id="304" r:id="rId53"/>
    <p:sldId id="305" r:id="rId54"/>
    <p:sldId id="310" r:id="rId55"/>
  </p:sldIdLst>
  <p:sldSz cx="12192000" cy="6858000"/>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a:srgbClr val="1E2F13"/>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434" autoAdjust="0"/>
  </p:normalViewPr>
  <p:slideViewPr>
    <p:cSldViewPr snapToGrid="0">
      <p:cViewPr>
        <p:scale>
          <a:sx n="60" d="100"/>
          <a:sy n="60" d="100"/>
        </p:scale>
        <p:origin x="-1020" y="-46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C9C99C6-7474-4800-8724-D37C8C84660E}" type="datetimeFigureOut">
              <a:rPr lang="it-IT"/>
              <a:pPr>
                <a:defRPr/>
              </a:pPr>
              <a:t>04/04/2014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D88BF7-1345-4326-8392-2395DDA7AC15}"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15616FD-A3EE-40E0-99CC-83B63AC79C2E}" type="datetimeFigureOut">
              <a:rPr lang="it-IT"/>
              <a:pPr>
                <a:defRPr/>
              </a:pPr>
              <a:t>04/04/2014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2F4AB5-3F83-44BB-81AF-09BB158804A5}"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88787A-E988-414D-9CF7-FA95AE1BBE18}" type="datetimeFigureOut">
              <a:rPr lang="it-IT"/>
              <a:pPr>
                <a:defRPr/>
              </a:pPr>
              <a:t>04/04/2014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F584E6C-86E0-4D1D-8D2B-706530485EA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A5A5CA-B750-4836-B9D6-B698BF337095}" type="datetimeFigureOut">
              <a:rPr lang="it-IT"/>
              <a:pPr>
                <a:defRPr/>
              </a:pPr>
              <a:t>04/04/2014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8304A4B-124F-4833-93AD-F6956B92DB23}"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6496BE4-59E9-4DD2-A07E-03E4A0FE23D1}" type="datetimeFigureOut">
              <a:rPr lang="it-IT"/>
              <a:pPr>
                <a:defRPr/>
              </a:pPr>
              <a:t>04/04/2014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637188-F2E9-40C5-A27B-CAC9143B03A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00C795E-07BA-4A6B-88D5-39D915E82137}" type="datetimeFigureOut">
              <a:rPr lang="it-IT"/>
              <a:pPr>
                <a:defRPr/>
              </a:pPr>
              <a:t>04/04/2014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1A9109B-30B9-4652-9CEE-25FD4E33B58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FE182E7-1DF1-4E6E-A10A-16AF58A899EE}" type="datetimeFigureOut">
              <a:rPr lang="it-IT"/>
              <a:pPr>
                <a:defRPr/>
              </a:pPr>
              <a:t>04/04/2014</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4C41522-5FED-4B82-AF2F-71117B81CCAA}"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3F7178E-1AE5-4F9E-92E9-7435AA32265D}" type="datetimeFigureOut">
              <a:rPr lang="it-IT"/>
              <a:pPr>
                <a:defRPr/>
              </a:pPr>
              <a:t>04/04/2014</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2842319-DDC6-4B63-88C5-CD3E161EAB85}"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58CB9C2-DAEE-4800-9A5B-87893C67C8F4}" type="datetimeFigureOut">
              <a:rPr lang="it-IT"/>
              <a:pPr>
                <a:defRPr/>
              </a:pPr>
              <a:t>04/04/2014</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060B0F4-F470-4861-85A8-3FF12323B3DF}"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16EE41B-E799-4727-897C-F7088EC02D9B}" type="datetimeFigureOut">
              <a:rPr lang="it-IT"/>
              <a:pPr>
                <a:defRPr/>
              </a:pPr>
              <a:t>04/04/2014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CEAB8CB-F081-4605-9979-1343E9227FF9}"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806643F-C115-4539-BA2F-C83FF5023803}" type="datetimeFigureOut">
              <a:rPr lang="it-IT"/>
              <a:pPr>
                <a:defRPr/>
              </a:pPr>
              <a:t>04/04/2014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438C1B6-38BD-46E7-B33D-74D4AF4A4126}"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23418333-5436-47C0-AFF9-3C2C0E3D212D}" type="datetimeFigureOut">
              <a:rPr lang="it-IT"/>
              <a:pPr>
                <a:defRPr/>
              </a:pPr>
              <a:t>04/04/2014</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ED4F6A5-9385-4A8F-9A57-70B5C09AEFA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Users\Claudio\Desktop\la mia terra vale 13 14\foto petrosa\foto contin\Il territorio\Erba delle fate Petrosa (3).JPG"/>
          <p:cNvPicPr>
            <a:picLocks noChangeAspect="1" noChangeArrowheads="1"/>
          </p:cNvPicPr>
          <p:nvPr/>
        </p:nvPicPr>
        <p:blipFill>
          <a:blip r:embed="rId2" cstate="print"/>
          <a:srcRect/>
          <a:stretch>
            <a:fillRect/>
          </a:stretch>
        </p:blipFill>
        <p:spPr bwMode="auto">
          <a:xfrm>
            <a:off x="0" y="6350"/>
            <a:ext cx="12192000" cy="6845300"/>
          </a:xfrm>
          <a:prstGeom prst="rect">
            <a:avLst/>
          </a:prstGeom>
          <a:noFill/>
          <a:ln w="9525">
            <a:noFill/>
            <a:miter lim="800000"/>
            <a:headEnd/>
            <a:tailEnd/>
          </a:ln>
        </p:spPr>
      </p:pic>
      <p:sp>
        <p:nvSpPr>
          <p:cNvPr id="2" name="Titolo 1"/>
          <p:cNvSpPr>
            <a:spLocks noGrp="1"/>
          </p:cNvSpPr>
          <p:nvPr>
            <p:ph type="ctrTitle"/>
          </p:nvPr>
        </p:nvSpPr>
        <p:spPr>
          <a:xfrm>
            <a:off x="1590675" y="2089150"/>
            <a:ext cx="9144000" cy="1436688"/>
          </a:xfrm>
        </p:spPr>
        <p:txBody>
          <a:bodyPr rtlCol="0">
            <a:normAutofit/>
          </a:bodyPr>
          <a:lstStyle/>
          <a:p>
            <a:pPr fontAlgn="auto">
              <a:spcAft>
                <a:spcPts val="0"/>
              </a:spcAft>
              <a:defRPr/>
            </a:pPr>
            <a:r>
              <a:rPr lang="it-IT" i="1" dirty="0" smtClean="0">
                <a:solidFill>
                  <a:srgbClr val="C00000"/>
                </a:solidFill>
                <a:effectLst>
                  <a:outerShdw blurRad="38100" dist="38100" dir="2700000" algn="tl">
                    <a:srgbClr val="000000">
                      <a:alpha val="43137"/>
                    </a:srgbClr>
                  </a:outerShdw>
                </a:effectLst>
                <a:latin typeface="Lucida Calligraphy" panose="03010101010101010101" pitchFamily="66" charset="0"/>
              </a:rPr>
              <a:t> La PETROSA</a:t>
            </a:r>
            <a:endParaRPr lang="it-IT" i="1" dirty="0">
              <a:solidFill>
                <a:srgbClr val="C00000"/>
              </a:solidFill>
              <a:effectLst>
                <a:outerShdw blurRad="38100" dist="38100" dir="2700000" algn="tl">
                  <a:srgbClr val="000000">
                    <a:alpha val="43137"/>
                  </a:srgbClr>
                </a:outerShdw>
              </a:effectLst>
              <a:latin typeface="Lucida Calligraphy" panose="03010101010101010101" pitchFamily="66" charset="0"/>
            </a:endParaRPr>
          </a:p>
        </p:txBody>
      </p:sp>
      <p:sp>
        <p:nvSpPr>
          <p:cNvPr id="3" name="Sottotitolo 2"/>
          <p:cNvSpPr>
            <a:spLocks noGrp="1"/>
          </p:cNvSpPr>
          <p:nvPr>
            <p:ph type="subTitle" idx="1"/>
          </p:nvPr>
        </p:nvSpPr>
        <p:spPr>
          <a:xfrm>
            <a:off x="1516063" y="4330700"/>
            <a:ext cx="9144000" cy="1655763"/>
          </a:xfrm>
        </p:spPr>
        <p:txBody>
          <a:bodyPr rtlCol="0">
            <a:normAutofit/>
          </a:bodyPr>
          <a:lstStyle/>
          <a:p>
            <a:pPr fontAlgn="auto">
              <a:spcAft>
                <a:spcPts val="0"/>
              </a:spcAft>
              <a:buFont typeface="Arial" panose="020B0604020202020204" pitchFamily="34" charset="0"/>
              <a:buNone/>
              <a:defRPr/>
            </a:pPr>
            <a:r>
              <a:rPr lang="it-IT" sz="2800" dirty="0" smtClean="0">
                <a:solidFill>
                  <a:schemeClr val="accent2"/>
                </a:solidFill>
                <a:effectLst>
                  <a:outerShdw blurRad="38100" dist="38100" dir="2700000" algn="tl">
                    <a:srgbClr val="000000">
                      <a:alpha val="43137"/>
                    </a:srgbClr>
                  </a:outerShdw>
                </a:effectLst>
              </a:rPr>
              <a:t>Progetto fa.re.na.it ‘’La mia terra vale’’</a:t>
            </a:r>
            <a:endParaRPr lang="it-IT" sz="2800" dirty="0">
              <a:solidFill>
                <a:schemeClr val="accent2"/>
              </a:solidFill>
              <a:effectLst>
                <a:outerShdw blurRad="38100" dist="38100" dir="2700000" algn="tl">
                  <a:srgbClr val="000000">
                    <a:alpha val="43137"/>
                  </a:srgbClr>
                </a:outerShdw>
              </a:effectLst>
            </a:endParaRPr>
          </a:p>
        </p:txBody>
      </p:sp>
      <p:pic>
        <p:nvPicPr>
          <p:cNvPr id="10" name="Immagine 2" descr="http://www.lifemgn-serviziecosistemici.eu/IT/PublishingImages/logo/logo_natura2000.gif"/>
          <p:cNvPicPr>
            <a:picLocks noChangeAspect="1" noChangeArrowheads="1"/>
          </p:cNvPicPr>
          <p:nvPr/>
        </p:nvPicPr>
        <p:blipFill>
          <a:blip r:embed="rId3" cstate="print"/>
          <a:srcRect/>
          <a:stretch>
            <a:fillRect/>
          </a:stretch>
        </p:blipFill>
        <p:spPr bwMode="auto">
          <a:xfrm>
            <a:off x="365125" y="5084763"/>
            <a:ext cx="1565275" cy="1311275"/>
          </a:xfrm>
          <a:prstGeom prst="rect">
            <a:avLst/>
          </a:prstGeom>
          <a:ln>
            <a:noFill/>
          </a:ln>
          <a:effectLst>
            <a:outerShdw blurRad="292100" dist="139700" dir="2700000" algn="tl" rotWithShape="0">
              <a:srgbClr val="333333">
                <a:alpha val="65000"/>
              </a:srgbClr>
            </a:outerShdw>
          </a:effectLst>
        </p:spPr>
      </p:pic>
      <p:pic>
        <p:nvPicPr>
          <p:cNvPr id="11" name="Immagine 8" descr="lamiaterravale 2.jpg"/>
          <p:cNvPicPr>
            <a:picLocks noChangeAspect="1" noChangeArrowheads="1"/>
          </p:cNvPicPr>
          <p:nvPr/>
        </p:nvPicPr>
        <p:blipFill>
          <a:blip r:embed="rId4" cstate="print"/>
          <a:srcRect/>
          <a:stretch>
            <a:fillRect/>
          </a:stretch>
        </p:blipFill>
        <p:spPr bwMode="auto">
          <a:xfrm rot="10800000" flipH="1" flipV="1">
            <a:off x="4522788" y="5353050"/>
            <a:ext cx="2595562" cy="742950"/>
          </a:xfrm>
          <a:prstGeom prst="rect">
            <a:avLst/>
          </a:prstGeom>
          <a:ln>
            <a:noFill/>
          </a:ln>
          <a:effectLst>
            <a:outerShdw blurRad="292100" dist="139700" dir="2700000" algn="tl" rotWithShape="0">
              <a:srgbClr val="333333">
                <a:alpha val="65000"/>
              </a:srgbClr>
            </a:outerShdw>
          </a:effectLst>
        </p:spPr>
      </p:pic>
      <p:pic>
        <p:nvPicPr>
          <p:cNvPr id="12" name="Immagine 2" descr="logo FARENAIT.jpg"/>
          <p:cNvPicPr>
            <a:picLocks noChangeAspect="1" noChangeArrowheads="1"/>
          </p:cNvPicPr>
          <p:nvPr/>
        </p:nvPicPr>
        <p:blipFill>
          <a:blip r:embed="rId5" cstate="print"/>
          <a:srcRect/>
          <a:stretch>
            <a:fillRect/>
          </a:stretch>
        </p:blipFill>
        <p:spPr bwMode="auto">
          <a:xfrm>
            <a:off x="10674350" y="5159375"/>
            <a:ext cx="1006475" cy="1271588"/>
          </a:xfrm>
          <a:prstGeom prst="rect">
            <a:avLst/>
          </a:prstGeom>
          <a:ln>
            <a:noFill/>
          </a:ln>
          <a:effectLst>
            <a:outerShdw blurRad="292100" dist="139700" dir="2700000" algn="tl" rotWithShape="0">
              <a:srgbClr val="333333">
                <a:alpha val="65000"/>
              </a:srgbClr>
            </a:outerShdw>
          </a:effectLst>
        </p:spPr>
      </p:pic>
      <p:sp>
        <p:nvSpPr>
          <p:cNvPr id="4" name="CasellaDiTesto 3"/>
          <p:cNvSpPr txBox="1"/>
          <p:nvPr/>
        </p:nvSpPr>
        <p:spPr>
          <a:xfrm>
            <a:off x="361950" y="684213"/>
            <a:ext cx="11525250" cy="1200150"/>
          </a:xfrm>
          <a:prstGeom prst="rect">
            <a:avLst/>
          </a:prstGeom>
          <a:noFill/>
        </p:spPr>
        <p:txBody>
          <a:bodyPr>
            <a:spAutoFit/>
          </a:bodyPr>
          <a:lstStyle/>
          <a:p>
            <a:pPr algn="ctr" fontAlgn="auto">
              <a:spcBef>
                <a:spcPts val="0"/>
              </a:spcBef>
              <a:spcAft>
                <a:spcPts val="0"/>
              </a:spcAft>
              <a:defRPr/>
            </a:pPr>
            <a:r>
              <a:rPr lang="it-IT" sz="2400" dirty="0">
                <a:solidFill>
                  <a:schemeClr val="accent6">
                    <a:lumMod val="75000"/>
                  </a:schemeClr>
                </a:solidFill>
                <a:effectLst>
                  <a:outerShdw blurRad="38100" dist="38100" dir="2700000" algn="tl">
                    <a:srgbClr val="000000">
                      <a:alpha val="43137"/>
                    </a:srgbClr>
                  </a:outerShdw>
                </a:effectLst>
                <a:latin typeface="Lucida Calligraphy" panose="03010101010101010101" pitchFamily="66" charset="0"/>
              </a:rPr>
              <a:t>LA CLASSE 2°A - A.S. 2013-14</a:t>
            </a:r>
          </a:p>
          <a:p>
            <a:pPr algn="ctr" fontAlgn="auto">
              <a:spcBef>
                <a:spcPts val="0"/>
              </a:spcBef>
              <a:spcAft>
                <a:spcPts val="0"/>
              </a:spcAft>
              <a:defRPr/>
            </a:pPr>
            <a:r>
              <a:rPr lang="it-IT" sz="2400" dirty="0">
                <a:solidFill>
                  <a:schemeClr val="accent6">
                    <a:lumMod val="75000"/>
                  </a:schemeClr>
                </a:solidFill>
                <a:effectLst>
                  <a:outerShdw blurRad="38100" dist="38100" dir="2700000" algn="tl">
                    <a:srgbClr val="000000">
                      <a:alpha val="43137"/>
                    </a:srgbClr>
                  </a:outerShdw>
                </a:effectLst>
                <a:latin typeface="Lucida Calligraphy" panose="03010101010101010101" pitchFamily="66" charset="0"/>
              </a:rPr>
              <a:t>DELL’ISTITUTO TECNICO PER GEOMETRI “F. CALVOSA” </a:t>
            </a:r>
          </a:p>
          <a:p>
            <a:pPr algn="ctr" fontAlgn="auto">
              <a:spcBef>
                <a:spcPts val="0"/>
              </a:spcBef>
              <a:spcAft>
                <a:spcPts val="0"/>
              </a:spcAft>
              <a:defRPr/>
            </a:pPr>
            <a:r>
              <a:rPr lang="it-IT" sz="2400" dirty="0" err="1">
                <a:solidFill>
                  <a:schemeClr val="accent6">
                    <a:lumMod val="75000"/>
                  </a:schemeClr>
                </a:solidFill>
                <a:effectLst>
                  <a:outerShdw blurRad="38100" dist="38100" dir="2700000" algn="tl">
                    <a:srgbClr val="000000">
                      <a:alpha val="43137"/>
                    </a:srgbClr>
                  </a:outerShdw>
                </a:effectLst>
                <a:latin typeface="Lucida Calligraphy" panose="03010101010101010101" pitchFamily="66" charset="0"/>
              </a:rPr>
              <a:t>DI</a:t>
            </a:r>
            <a:r>
              <a:rPr lang="it-IT" sz="2400" dirty="0">
                <a:solidFill>
                  <a:schemeClr val="accent6">
                    <a:lumMod val="75000"/>
                  </a:schemeClr>
                </a:solidFill>
                <a:effectLst>
                  <a:outerShdw blurRad="38100" dist="38100" dir="2700000" algn="tl">
                    <a:srgbClr val="000000">
                      <a:alpha val="43137"/>
                    </a:srgbClr>
                  </a:outerShdw>
                </a:effectLst>
                <a:latin typeface="Lucida Calligraphy" panose="03010101010101010101" pitchFamily="66" charset="0"/>
              </a:rPr>
              <a:t> CASTROVILLARI HA ADOTTATO IL S.I.C</a:t>
            </a:r>
            <a:r>
              <a:rPr lang="it-IT" sz="2000" dirty="0">
                <a:solidFill>
                  <a:schemeClr val="accent6">
                    <a:lumMod val="75000"/>
                  </a:schemeClr>
                </a:solidFill>
                <a:effectLst>
                  <a:outerShdw blurRad="38100" dist="38100" dir="2700000" algn="tl">
                    <a:srgbClr val="000000">
                      <a:alpha val="43137"/>
                    </a:srgbClr>
                  </a:outerShdw>
                </a:effectLst>
                <a:latin typeface="+mn-lt"/>
              </a:rPr>
              <a:t>.:</a:t>
            </a: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530" name="Rettangolo 1"/>
          <p:cNvSpPr>
            <a:spLocks noChangeArrowheads="1"/>
          </p:cNvSpPr>
          <p:nvPr/>
        </p:nvSpPr>
        <p:spPr bwMode="auto">
          <a:xfrm>
            <a:off x="266700" y="679450"/>
            <a:ext cx="11715750" cy="1139825"/>
          </a:xfrm>
          <a:prstGeom prst="rect">
            <a:avLst/>
          </a:prstGeom>
          <a:noFill/>
          <a:ln w="9525">
            <a:noFill/>
            <a:miter lim="800000"/>
            <a:headEnd/>
            <a:tailEnd/>
          </a:ln>
        </p:spPr>
        <p:txBody>
          <a:bodyPr>
            <a:spAutoFit/>
          </a:bodyPr>
          <a:lstStyle/>
          <a:p>
            <a:pPr algn="just">
              <a:lnSpc>
                <a:spcPct val="107000"/>
              </a:lnSpc>
            </a:pPr>
            <a:r>
              <a:rPr lang="it-IT" sz="1600" b="1">
                <a:solidFill>
                  <a:schemeClr val="bg1"/>
                </a:solidFill>
                <a:latin typeface="Calibri" pitchFamily="34" charset="0"/>
                <a:ea typeface="Calibri" pitchFamily="34" charset="0"/>
                <a:cs typeface="Times New Roman" pitchFamily="18" charset="0"/>
              </a:rPr>
              <a:t>Le caratteristiche geologiche generali ed i lineamenti geologico-strutturali del territorio di Castrovillari sono stati dedotti da diversi studi e ricerche eseguiti da vari autori: Bousquet &amp; Gueremy (1969), carta geologica CASMEZ (1973), Ghisetti &amp; Vezzani (1982), Colella (1988-1994), Chiodo (1988), Russo &amp; Schiattarella (1992), Schiattarella (1996-1998), Perri &amp; Schiattarella (1997), Michetti, Ferreli, Serva &amp; Vittori (1997), Cinti, Moro, Pantosti, Cucci &amp; D’Addezio (2002)).</a:t>
            </a:r>
          </a:p>
        </p:txBody>
      </p:sp>
      <p:sp>
        <p:nvSpPr>
          <p:cNvPr id="4" name="CasellaDiTesto 3"/>
          <p:cNvSpPr txBox="1"/>
          <p:nvPr/>
        </p:nvSpPr>
        <p:spPr>
          <a:xfrm>
            <a:off x="885825" y="77788"/>
            <a:ext cx="10228263"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INQUADRAMENTO GEOLOGICO TERRITORIALE</a:t>
            </a:r>
          </a:p>
        </p:txBody>
      </p:sp>
      <p:sp>
        <p:nvSpPr>
          <p:cNvPr id="21" name="Casella di testo 294"/>
          <p:cNvSpPr txBox="1"/>
          <p:nvPr/>
        </p:nvSpPr>
        <p:spPr>
          <a:xfrm>
            <a:off x="1720850" y="6038850"/>
            <a:ext cx="1787525" cy="696913"/>
          </a:xfrm>
          <a:prstGeom prst="rect">
            <a:avLst/>
          </a:prstGeom>
          <a:solidFill>
            <a:schemeClr val="accent1">
              <a:lumMod val="20000"/>
              <a:lumOff val="80000"/>
            </a:schemeClr>
          </a:solidFill>
          <a:ln w="6350">
            <a:noFill/>
          </a:ln>
          <a:effectLst/>
        </p:spPr>
        <p:txBody>
          <a:bodyPr/>
          <a:lstStyle/>
          <a:p>
            <a:pPr algn="ctr" fontAlgn="auto">
              <a:lnSpc>
                <a:spcPct val="107000"/>
              </a:lnSpc>
              <a:spcBef>
                <a:spcPts val="0"/>
              </a:spcBef>
              <a:spcAft>
                <a:spcPts val="0"/>
              </a:spcAft>
              <a:defRPr/>
            </a:pPr>
            <a:r>
              <a:rPr lang="it-IT" sz="1200" i="1" u="sng" dirty="0">
                <a:solidFill>
                  <a:srgbClr val="FF0000"/>
                </a:solidFill>
                <a:latin typeface="+mn-lt"/>
                <a:ea typeface="Calibri" panose="020F0502020204030204" pitchFamily="34" charset="0"/>
                <a:cs typeface="Times New Roman" panose="02020603050405020304" pitchFamily="18" charset="0"/>
              </a:rPr>
              <a:t>Fascia settentrionale</a:t>
            </a:r>
            <a:endParaRPr lang="it-IT" sz="1200" dirty="0">
              <a:solidFill>
                <a:srgbClr val="FF0000"/>
              </a:solidFill>
              <a:latin typeface="+mn-lt"/>
              <a:ea typeface="Calibri" panose="020F0502020204030204" pitchFamily="34" charset="0"/>
              <a:cs typeface="Times New Roman" panose="02020603050405020304" pitchFamily="18" charset="0"/>
            </a:endParaRPr>
          </a:p>
          <a:p>
            <a:pPr algn="ctr" fontAlgn="auto">
              <a:lnSpc>
                <a:spcPct val="107000"/>
              </a:lnSpc>
              <a:spcBef>
                <a:spcPts val="0"/>
              </a:spcBef>
              <a:spcAft>
                <a:spcPts val="0"/>
              </a:spcAft>
              <a:defRPr/>
            </a:pPr>
            <a:r>
              <a:rPr lang="it-IT" sz="1200" dirty="0">
                <a:solidFill>
                  <a:srgbClr val="FF0000"/>
                </a:solidFill>
                <a:latin typeface="+mn-lt"/>
                <a:ea typeface="Calibri" panose="020F0502020204030204" pitchFamily="34" charset="0"/>
                <a:cs typeface="Times New Roman" panose="02020603050405020304" pitchFamily="18" charset="0"/>
              </a:rPr>
              <a:t>calcari e dolomie con conoidi e detriti recenti</a:t>
            </a:r>
          </a:p>
          <a:p>
            <a:pPr fontAlgn="auto">
              <a:lnSpc>
                <a:spcPct val="107000"/>
              </a:lnSpc>
              <a:spcBef>
                <a:spcPts val="0"/>
              </a:spcBef>
              <a:spcAft>
                <a:spcPts val="800"/>
              </a:spcAft>
              <a:defRPr/>
            </a:pPr>
            <a:r>
              <a:rPr lang="it-IT"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22533" name="Immagine 21"/>
          <p:cNvPicPr>
            <a:picLocks noChangeAspect="1"/>
          </p:cNvPicPr>
          <p:nvPr/>
        </p:nvPicPr>
        <p:blipFill>
          <a:blip r:embed="rId2" cstate="print"/>
          <a:srcRect r="14178" b="23170"/>
          <a:stretch>
            <a:fillRect/>
          </a:stretch>
        </p:blipFill>
        <p:spPr bwMode="auto">
          <a:xfrm>
            <a:off x="1135063" y="2078038"/>
            <a:ext cx="3865562" cy="4040187"/>
          </a:xfrm>
          <a:prstGeom prst="rect">
            <a:avLst/>
          </a:prstGeom>
          <a:noFill/>
          <a:ln w="9525">
            <a:noFill/>
            <a:miter lim="800000"/>
            <a:headEnd/>
            <a:tailEnd/>
          </a:ln>
        </p:spPr>
      </p:pic>
      <p:grpSp>
        <p:nvGrpSpPr>
          <p:cNvPr id="22534" name="Gruppo 28"/>
          <p:cNvGrpSpPr>
            <a:grpSpLocks/>
          </p:cNvGrpSpPr>
          <p:nvPr/>
        </p:nvGrpSpPr>
        <p:grpSpPr bwMode="auto">
          <a:xfrm>
            <a:off x="5846763" y="3333750"/>
            <a:ext cx="6108700" cy="2925763"/>
            <a:chOff x="0" y="0"/>
            <a:chExt cx="5581650" cy="2269265"/>
          </a:xfrm>
        </p:grpSpPr>
        <p:pic>
          <p:nvPicPr>
            <p:cNvPr id="22535" name="Immagine 29"/>
            <p:cNvPicPr>
              <a:picLocks noChangeAspect="1"/>
            </p:cNvPicPr>
            <p:nvPr/>
          </p:nvPicPr>
          <p:blipFill>
            <a:blip r:embed="rId3" cstate="print"/>
            <a:srcRect/>
            <a:stretch>
              <a:fillRect/>
            </a:stretch>
          </p:blipFill>
          <p:spPr bwMode="auto">
            <a:xfrm>
              <a:off x="0" y="0"/>
              <a:ext cx="5581650" cy="1952625"/>
            </a:xfrm>
            <a:prstGeom prst="rect">
              <a:avLst/>
            </a:prstGeom>
            <a:noFill/>
            <a:ln w="9525">
              <a:noFill/>
              <a:miter lim="800000"/>
              <a:headEnd/>
              <a:tailEnd/>
            </a:ln>
          </p:spPr>
        </p:pic>
        <p:pic>
          <p:nvPicPr>
            <p:cNvPr id="22536" name="Immagine 30"/>
            <p:cNvPicPr>
              <a:picLocks noChangeAspect="1"/>
            </p:cNvPicPr>
            <p:nvPr/>
          </p:nvPicPr>
          <p:blipFill>
            <a:blip r:embed="rId4" cstate="print"/>
            <a:srcRect/>
            <a:stretch>
              <a:fillRect/>
            </a:stretch>
          </p:blipFill>
          <p:spPr bwMode="auto">
            <a:xfrm>
              <a:off x="0" y="1926365"/>
              <a:ext cx="5581650" cy="342900"/>
            </a:xfrm>
            <a:prstGeom prst="rect">
              <a:avLst/>
            </a:prstGeom>
            <a:noFill/>
            <a:ln w="9525">
              <a:noFill/>
              <a:miter lim="800000"/>
              <a:headEnd/>
              <a:tailEnd/>
            </a:ln>
          </p:spPr>
        </p:pic>
      </p:grpSp>
      <p:sp>
        <p:nvSpPr>
          <p:cNvPr id="22538" name="Oval 10"/>
          <p:cNvSpPr>
            <a:spLocks noChangeArrowheads="1"/>
          </p:cNvSpPr>
          <p:nvPr/>
        </p:nvSpPr>
        <p:spPr bwMode="auto">
          <a:xfrm>
            <a:off x="2349500" y="4098925"/>
            <a:ext cx="1150938" cy="1212850"/>
          </a:xfrm>
          <a:prstGeom prst="ellipse">
            <a:avLst/>
          </a:prstGeom>
          <a:noFill/>
          <a:ln w="38100">
            <a:solidFill>
              <a:schemeClr val="bg1"/>
            </a:solidFill>
            <a:round/>
            <a:headEnd/>
            <a:tailEnd/>
          </a:ln>
          <a:effectLst/>
        </p:spPr>
        <p:txBody>
          <a:bodyPr wrap="none" anchor="ctr"/>
          <a:lstStyle/>
          <a:p>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23554" name="Rettangolo 3"/>
          <p:cNvSpPr>
            <a:spLocks noChangeArrowheads="1"/>
          </p:cNvSpPr>
          <p:nvPr/>
        </p:nvSpPr>
        <p:spPr bwMode="auto">
          <a:xfrm>
            <a:off x="0" y="550863"/>
            <a:ext cx="12192000" cy="3028950"/>
          </a:xfrm>
          <a:prstGeom prst="rect">
            <a:avLst/>
          </a:prstGeom>
          <a:noFill/>
          <a:ln w="9525">
            <a:noFill/>
            <a:miter lim="800000"/>
            <a:headEnd/>
            <a:tailEnd/>
          </a:ln>
        </p:spPr>
        <p:txBody>
          <a:bodyPr>
            <a:spAutoFit/>
          </a:bodyPr>
          <a:lstStyle/>
          <a:p>
            <a:pPr algn="just">
              <a:lnSpc>
                <a:spcPct val="107000"/>
              </a:lnSpc>
            </a:pPr>
            <a:r>
              <a:rPr lang="it-IT">
                <a:solidFill>
                  <a:schemeClr val="bg1"/>
                </a:solidFill>
                <a:latin typeface="Calibri" pitchFamily="34" charset="0"/>
                <a:ea typeface="Calibri" pitchFamily="34" charset="0"/>
                <a:cs typeface="Times New Roman" pitchFamily="18" charset="0"/>
              </a:rPr>
              <a:t>L’assetto geologico del territorio comunale di Castrovillari si pone nel “bacino di Castrovillari </a:t>
            </a:r>
            <a:r>
              <a:rPr lang="it-IT" i="1">
                <a:solidFill>
                  <a:schemeClr val="bg1"/>
                </a:solidFill>
                <a:latin typeface="Calibri" pitchFamily="34" charset="0"/>
                <a:ea typeface="Calibri" pitchFamily="34" charset="0"/>
                <a:cs typeface="Times New Roman" pitchFamily="18" charset="0"/>
              </a:rPr>
              <a:t>auct</a:t>
            </a:r>
            <a:r>
              <a:rPr lang="it-IT">
                <a:solidFill>
                  <a:schemeClr val="bg1"/>
                </a:solidFill>
                <a:latin typeface="Calibri" pitchFamily="34" charset="0"/>
                <a:ea typeface="Calibri" pitchFamily="34" charset="0"/>
                <a:cs typeface="Times New Roman" pitchFamily="18" charset="0"/>
              </a:rPr>
              <a:t>.” che rappresenta un sub-bacino, del principale bacino sedimentario del “Fiume Crati” che ha rappresentato una sorta di paleo golfo allungato in direzione meridiana, posto tra la Catena Costiera Calabra e il Massiccio della Sila, aperto verso oriente sul Mar Jonio, in corrispondenza dell’attuale Piana di Sibari, tra Catena del Pollino e la Sila Greca, assumendo nel complesso una conformazione ad “L” rovesciata.</a:t>
            </a:r>
            <a:endParaRPr lang="it-IT" sz="1600">
              <a:solidFill>
                <a:schemeClr val="bg1"/>
              </a:solidFill>
              <a:latin typeface="Calibri" pitchFamily="34" charset="0"/>
              <a:ea typeface="Calibri" pitchFamily="34" charset="0"/>
              <a:cs typeface="Times New Roman" pitchFamily="18" charset="0"/>
            </a:endParaRPr>
          </a:p>
          <a:p>
            <a:pPr algn="just">
              <a:lnSpc>
                <a:spcPct val="107000"/>
              </a:lnSpc>
            </a:pPr>
            <a:r>
              <a:rPr lang="it-IT">
                <a:solidFill>
                  <a:schemeClr val="bg1"/>
                </a:solidFill>
                <a:latin typeface="Calibri" pitchFamily="34" charset="0"/>
                <a:ea typeface="Calibri" pitchFamily="34" charset="0"/>
                <a:cs typeface="Times New Roman" pitchFamily="18" charset="0"/>
              </a:rPr>
              <a:t>In particolare il “bacino di Castrovillari”, ubicato al margine del versante meridionale della catena montuosa carbonatica del Pollino, costituisce una estesa depressione morfologica riempita da depositi marini, transizionali e continentali, organizzati in diversi cicli sedimentari: il primo ciclo consiste di argille marine e sabbie del Pliocene inferiore; il secondo è formato da sedimenti fini marini e conglomerati, dal tardo Pliocene al basso Pleistocene (Emiliano); il terzo ciclo è rappresentato da depositi continentali, marini e di transizione ascrivibili al basso Pleistocene (Emiliano - Siciliano). La successione è completata da depositi del Pleistocene superiore rappresentati da conoidi alluvionali costituite da brecce eterogranulari.</a:t>
            </a:r>
            <a:endParaRPr lang="it-IT" sz="1600">
              <a:solidFill>
                <a:schemeClr val="bg1"/>
              </a:solidFill>
              <a:latin typeface="Calibri" pitchFamily="34" charset="0"/>
              <a:ea typeface="Calibri" pitchFamily="34" charset="0"/>
              <a:cs typeface="Times New Roman" pitchFamily="18" charset="0"/>
            </a:endParaRPr>
          </a:p>
        </p:txBody>
      </p:sp>
      <p:sp>
        <p:nvSpPr>
          <p:cNvPr id="5" name="CasellaDiTesto 4"/>
          <p:cNvSpPr txBox="1"/>
          <p:nvPr/>
        </p:nvSpPr>
        <p:spPr>
          <a:xfrm>
            <a:off x="885825" y="77788"/>
            <a:ext cx="10228263"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INQUADRAMENTO GEOLOGICO TERRITORIALE</a:t>
            </a:r>
          </a:p>
        </p:txBody>
      </p:sp>
      <p:grpSp>
        <p:nvGrpSpPr>
          <p:cNvPr id="23556" name="Gruppo 6"/>
          <p:cNvGrpSpPr>
            <a:grpSpLocks/>
          </p:cNvGrpSpPr>
          <p:nvPr/>
        </p:nvGrpSpPr>
        <p:grpSpPr bwMode="auto">
          <a:xfrm>
            <a:off x="885825" y="3606800"/>
            <a:ext cx="3249613" cy="3097213"/>
            <a:chOff x="0" y="0"/>
            <a:chExt cx="2565070" cy="2916682"/>
          </a:xfrm>
        </p:grpSpPr>
        <p:pic>
          <p:nvPicPr>
            <p:cNvPr id="23560" name="Immagine 7"/>
            <p:cNvPicPr>
              <a:picLocks noChangeAspect="1"/>
            </p:cNvPicPr>
            <p:nvPr/>
          </p:nvPicPr>
          <p:blipFill>
            <a:blip r:embed="rId2" cstate="print"/>
            <a:srcRect l="3587"/>
            <a:stretch>
              <a:fillRect/>
            </a:stretch>
          </p:blipFill>
          <p:spPr bwMode="auto">
            <a:xfrm>
              <a:off x="0" y="0"/>
              <a:ext cx="2565070" cy="2505693"/>
            </a:xfrm>
            <a:prstGeom prst="rect">
              <a:avLst/>
            </a:prstGeom>
            <a:noFill/>
            <a:ln w="9525">
              <a:noFill/>
              <a:miter lim="800000"/>
              <a:headEnd/>
              <a:tailEnd/>
            </a:ln>
          </p:spPr>
        </p:pic>
        <p:sp>
          <p:nvSpPr>
            <p:cNvPr id="9" name="Casella di testo 11"/>
            <p:cNvSpPr txBox="1"/>
            <p:nvPr/>
          </p:nvSpPr>
          <p:spPr>
            <a:xfrm>
              <a:off x="652859" y="2507061"/>
              <a:ext cx="1428519" cy="409621"/>
            </a:xfrm>
            <a:prstGeom prst="rect">
              <a:avLst/>
            </a:prstGeom>
            <a:solidFill>
              <a:schemeClr val="accent1">
                <a:lumMod val="20000"/>
                <a:lumOff val="80000"/>
              </a:schemeClr>
            </a:solidFill>
            <a:ln w="6350">
              <a:noFill/>
            </a:ln>
            <a:effectLst/>
          </p:spPr>
          <p:txBody>
            <a:bodyPr/>
            <a:lstStyle/>
            <a:p>
              <a:pPr algn="ctr" fontAlgn="auto">
                <a:lnSpc>
                  <a:spcPct val="107000"/>
                </a:lnSpc>
                <a:spcBef>
                  <a:spcPts val="0"/>
                </a:spcBef>
                <a:spcAft>
                  <a:spcPts val="0"/>
                </a:spcAft>
                <a:defRPr/>
              </a:pPr>
              <a:r>
                <a:rPr lang="it-IT" sz="1200" i="1" u="sng" dirty="0">
                  <a:solidFill>
                    <a:srgbClr val="FF000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Fascia Centrale</a:t>
              </a:r>
              <a:endParaRPr lang="it-IT" sz="1400" dirty="0">
                <a:solidFill>
                  <a:srgbClr val="FF000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p>
              <a:pPr algn="ctr" fontAlgn="auto">
                <a:lnSpc>
                  <a:spcPct val="107000"/>
                </a:lnSpc>
                <a:spcBef>
                  <a:spcPts val="0"/>
                </a:spcBef>
                <a:spcAft>
                  <a:spcPts val="0"/>
                </a:spcAft>
                <a:defRPr/>
              </a:pPr>
              <a:r>
                <a:rPr lang="it-IT" sz="1200" dirty="0">
                  <a:solidFill>
                    <a:srgbClr val="FF000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Sabbie e conglomerati</a:t>
              </a:r>
              <a:endParaRPr lang="it-IT" sz="1400" dirty="0">
                <a:solidFill>
                  <a:srgbClr val="FF000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p>
              <a:pPr fontAlgn="auto">
                <a:lnSpc>
                  <a:spcPct val="107000"/>
                </a:lnSpc>
                <a:spcBef>
                  <a:spcPts val="0"/>
                </a:spcBef>
                <a:spcAft>
                  <a:spcPts val="800"/>
                </a:spcAft>
                <a:defRPr/>
              </a:pPr>
              <a:r>
                <a:rPr lang="it-IT" sz="1100" dirty="0">
                  <a:latin typeface="Calibri" panose="020F0502020204030204" pitchFamily="34" charset="0"/>
                  <a:ea typeface="Calibri" panose="020F0502020204030204" pitchFamily="34" charset="0"/>
                  <a:cs typeface="Times New Roman" panose="02020603050405020304" pitchFamily="18" charset="0"/>
                </a:rPr>
                <a:t> </a:t>
              </a:r>
            </a:p>
          </p:txBody>
        </p:sp>
      </p:grpSp>
      <p:grpSp>
        <p:nvGrpSpPr>
          <p:cNvPr id="23557" name="Gruppo 9"/>
          <p:cNvGrpSpPr>
            <a:grpSpLocks/>
          </p:cNvGrpSpPr>
          <p:nvPr/>
        </p:nvGrpSpPr>
        <p:grpSpPr bwMode="auto">
          <a:xfrm>
            <a:off x="5724525" y="3802063"/>
            <a:ext cx="5699125" cy="2684462"/>
            <a:chOff x="0" y="0"/>
            <a:chExt cx="5581650" cy="2381250"/>
          </a:xfrm>
        </p:grpSpPr>
        <p:pic>
          <p:nvPicPr>
            <p:cNvPr id="23558" name="Immagine 10"/>
            <p:cNvPicPr>
              <a:picLocks noChangeAspect="1"/>
            </p:cNvPicPr>
            <p:nvPr/>
          </p:nvPicPr>
          <p:blipFill>
            <a:blip r:embed="rId3" cstate="print"/>
            <a:srcRect/>
            <a:stretch>
              <a:fillRect/>
            </a:stretch>
          </p:blipFill>
          <p:spPr bwMode="auto">
            <a:xfrm>
              <a:off x="0" y="0"/>
              <a:ext cx="5581650" cy="1952625"/>
            </a:xfrm>
            <a:prstGeom prst="rect">
              <a:avLst/>
            </a:prstGeom>
            <a:noFill/>
            <a:ln w="9525">
              <a:noFill/>
              <a:miter lim="800000"/>
              <a:headEnd/>
              <a:tailEnd/>
            </a:ln>
          </p:spPr>
        </p:pic>
        <p:pic>
          <p:nvPicPr>
            <p:cNvPr id="23559" name="Immagine 11"/>
            <p:cNvPicPr>
              <a:picLocks noChangeAspect="1"/>
            </p:cNvPicPr>
            <p:nvPr/>
          </p:nvPicPr>
          <p:blipFill>
            <a:blip r:embed="rId4" cstate="print"/>
            <a:srcRect/>
            <a:stretch>
              <a:fillRect/>
            </a:stretch>
          </p:blipFill>
          <p:spPr bwMode="auto">
            <a:xfrm>
              <a:off x="0" y="2038350"/>
              <a:ext cx="5581650" cy="3429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4578" name="Rettangolo 2"/>
          <p:cNvSpPr>
            <a:spLocks noChangeArrowheads="1"/>
          </p:cNvSpPr>
          <p:nvPr/>
        </p:nvSpPr>
        <p:spPr bwMode="auto">
          <a:xfrm>
            <a:off x="0" y="695325"/>
            <a:ext cx="12192000" cy="1854200"/>
          </a:xfrm>
          <a:prstGeom prst="rect">
            <a:avLst/>
          </a:prstGeom>
          <a:noFill/>
          <a:ln w="9525">
            <a:noFill/>
            <a:miter lim="800000"/>
            <a:headEnd/>
            <a:tailEnd/>
          </a:ln>
        </p:spPr>
        <p:txBody>
          <a:bodyPr>
            <a:spAutoFit/>
          </a:bodyPr>
          <a:lstStyle/>
          <a:p>
            <a:pPr algn="just">
              <a:lnSpc>
                <a:spcPct val="107000"/>
              </a:lnSpc>
            </a:pPr>
            <a:r>
              <a:rPr lang="it-IT">
                <a:solidFill>
                  <a:schemeClr val="bg1"/>
                </a:solidFill>
                <a:latin typeface="Calibri" pitchFamily="34" charset="0"/>
                <a:ea typeface="Calibri" pitchFamily="34" charset="0"/>
                <a:cs typeface="Times New Roman" pitchFamily="18" charset="0"/>
              </a:rPr>
              <a:t>Relativamente all’area in oggetto, procedendo da nord a sud la successione dei terreni affioranti si può schematizzare secondo tre fasce: </a:t>
            </a:r>
            <a:r>
              <a:rPr lang="it-IT" u="sng">
                <a:solidFill>
                  <a:schemeClr val="bg1"/>
                </a:solidFill>
                <a:latin typeface="Calibri" pitchFamily="34" charset="0"/>
                <a:ea typeface="Calibri" pitchFamily="34" charset="0"/>
                <a:cs typeface="Times New Roman" pitchFamily="18" charset="0"/>
              </a:rPr>
              <a:t>una settentrionale </a:t>
            </a:r>
            <a:r>
              <a:rPr lang="it-IT">
                <a:solidFill>
                  <a:schemeClr val="bg1"/>
                </a:solidFill>
                <a:latin typeface="Calibri" pitchFamily="34" charset="0"/>
                <a:ea typeface="Calibri" pitchFamily="34" charset="0"/>
                <a:cs typeface="Times New Roman" pitchFamily="18" charset="0"/>
              </a:rPr>
              <a:t>costituita da calcari e dolomie di età mesozoica su cui poggiano conoidi mediamente cementate e detriti recenti sino ad una linea ideale coincidente con l’asse W-E passante per località “La Pietà”, </a:t>
            </a:r>
            <a:r>
              <a:rPr lang="it-IT" u="sng">
                <a:solidFill>
                  <a:schemeClr val="bg1"/>
                </a:solidFill>
                <a:latin typeface="Calibri" pitchFamily="34" charset="0"/>
                <a:ea typeface="Calibri" pitchFamily="34" charset="0"/>
                <a:cs typeface="Times New Roman" pitchFamily="18" charset="0"/>
              </a:rPr>
              <a:t>una centrale </a:t>
            </a:r>
            <a:r>
              <a:rPr lang="it-IT">
                <a:solidFill>
                  <a:schemeClr val="bg1"/>
                </a:solidFill>
                <a:latin typeface="Calibri" pitchFamily="34" charset="0"/>
                <a:ea typeface="Calibri" pitchFamily="34" charset="0"/>
                <a:cs typeface="Times New Roman" pitchFamily="18" charset="0"/>
              </a:rPr>
              <a:t>costituita da sabbie e conglomerati poligenici di età plio-pleistocenica, ed infine </a:t>
            </a:r>
            <a:r>
              <a:rPr lang="it-IT" u="sng">
                <a:solidFill>
                  <a:schemeClr val="bg1"/>
                </a:solidFill>
                <a:latin typeface="Calibri" pitchFamily="34" charset="0"/>
                <a:ea typeface="Calibri" pitchFamily="34" charset="0"/>
                <a:cs typeface="Times New Roman" pitchFamily="18" charset="0"/>
              </a:rPr>
              <a:t>l’estremo lembo meridionale </a:t>
            </a:r>
            <a:r>
              <a:rPr lang="it-IT">
                <a:solidFill>
                  <a:schemeClr val="bg1"/>
                </a:solidFill>
                <a:latin typeface="Calibri" pitchFamily="34" charset="0"/>
                <a:ea typeface="Calibri" pitchFamily="34" charset="0"/>
                <a:cs typeface="Times New Roman" pitchFamily="18" charset="0"/>
              </a:rPr>
              <a:t>costituito da alluvioni quaternarie sciolte depositate dal Fiume Coscile e dai suoi affluenti.</a:t>
            </a:r>
            <a:endParaRPr lang="it-IT" sz="1600">
              <a:solidFill>
                <a:schemeClr val="bg1"/>
              </a:solidFill>
              <a:latin typeface="Calibri" pitchFamily="34" charset="0"/>
              <a:ea typeface="Calibri" pitchFamily="34" charset="0"/>
              <a:cs typeface="Times New Roman" pitchFamily="18" charset="0"/>
            </a:endParaRPr>
          </a:p>
          <a:p>
            <a:pPr algn="just">
              <a:lnSpc>
                <a:spcPct val="107000"/>
              </a:lnSpc>
            </a:pPr>
            <a:r>
              <a:rPr lang="it-IT">
                <a:solidFill>
                  <a:schemeClr val="bg1"/>
                </a:solidFill>
                <a:latin typeface="Calibri" pitchFamily="34" charset="0"/>
                <a:ea typeface="Calibri" pitchFamily="34" charset="0"/>
                <a:cs typeface="Times New Roman" pitchFamily="18" charset="0"/>
              </a:rPr>
              <a:t>Di seguito sono illustrate, mediante carte geologiche schematiche, le caratteristiche dell’area.</a:t>
            </a:r>
          </a:p>
        </p:txBody>
      </p:sp>
      <p:sp>
        <p:nvSpPr>
          <p:cNvPr id="4" name="CasellaDiTesto 3"/>
          <p:cNvSpPr txBox="1"/>
          <p:nvPr/>
        </p:nvSpPr>
        <p:spPr>
          <a:xfrm>
            <a:off x="885825" y="77788"/>
            <a:ext cx="10228263"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INQUADRAMENTO GEOLOGICO TERRITORIALE</a:t>
            </a:r>
          </a:p>
        </p:txBody>
      </p:sp>
      <p:grpSp>
        <p:nvGrpSpPr>
          <p:cNvPr id="5" name="Gruppo 4"/>
          <p:cNvGrpSpPr/>
          <p:nvPr/>
        </p:nvGrpSpPr>
        <p:grpSpPr>
          <a:xfrm>
            <a:off x="1343639" y="2777935"/>
            <a:ext cx="3312589" cy="3835602"/>
            <a:chOff x="0" y="0"/>
            <a:chExt cx="2410691" cy="3381428"/>
          </a:xfrm>
          <a:solidFill>
            <a:schemeClr val="accent1">
              <a:lumMod val="20000"/>
              <a:lumOff val="80000"/>
            </a:schemeClr>
          </a:solidFill>
        </p:grpSpPr>
        <p:pic>
          <p:nvPicPr>
            <p:cNvPr id="6" name="Immagine 5"/>
            <p:cNvPicPr>
              <a:picLocks noChangeAspect="1"/>
            </p:cNvPicPr>
            <p:nvPr/>
          </p:nvPicPr>
          <p:blipFill>
            <a:blip r:embed="rId2" cstate="print">
              <a:extLst>
                <a:ext uri="{28A0092B-C50C-407E-A947-70E740481C1C}"/>
              </a:extLst>
            </a:blip>
            <a:stretch>
              <a:fillRect/>
            </a:stretch>
          </p:blipFill>
          <p:spPr>
            <a:xfrm>
              <a:off x="0" y="0"/>
              <a:ext cx="2410691" cy="2693401"/>
            </a:xfrm>
            <a:prstGeom prst="rect">
              <a:avLst/>
            </a:prstGeom>
            <a:grpFill/>
          </p:spPr>
        </p:pic>
        <p:sp>
          <p:nvSpPr>
            <p:cNvPr id="7" name="Casella di testo 298"/>
            <p:cNvSpPr txBox="1"/>
            <p:nvPr/>
          </p:nvSpPr>
          <p:spPr>
            <a:xfrm>
              <a:off x="67108" y="2705339"/>
              <a:ext cx="2276475" cy="676089"/>
            </a:xfrm>
            <a:prstGeom prst="rect">
              <a:avLst/>
            </a:prstGeom>
            <a:solidFill>
              <a:schemeClr val="accent4">
                <a:lumMod val="20000"/>
                <a:lumOff val="80000"/>
              </a:schemeClr>
            </a:solidFill>
            <a:ln w="6350">
              <a:noFill/>
            </a:ln>
            <a:effectLst/>
          </p:spPr>
          <p:txBody>
            <a:bodyPr/>
            <a:lstStyle/>
            <a:p>
              <a:pPr algn="ctr" fontAlgn="auto">
                <a:lnSpc>
                  <a:spcPct val="107000"/>
                </a:lnSpc>
                <a:spcBef>
                  <a:spcPts val="0"/>
                </a:spcBef>
                <a:spcAft>
                  <a:spcPts val="0"/>
                </a:spcAft>
                <a:defRPr/>
              </a:pPr>
              <a:r>
                <a:rPr lang="it-IT" sz="1200" i="1" u="sng" dirty="0">
                  <a:solidFill>
                    <a:srgbClr val="FF0000"/>
                  </a:solidFill>
                  <a:latin typeface="+mn-lt"/>
                  <a:ea typeface="Calibri" panose="020F0502020204030204" pitchFamily="34" charset="0"/>
                  <a:cs typeface="Times New Roman" panose="02020603050405020304" pitchFamily="18" charset="0"/>
                </a:rPr>
                <a:t>Fascia meridionale</a:t>
              </a:r>
              <a:endParaRPr lang="it-IT" sz="1400" dirty="0">
                <a:solidFill>
                  <a:srgbClr val="FF0000"/>
                </a:solidFill>
                <a:latin typeface="+mn-lt"/>
                <a:ea typeface="Calibri" panose="020F0502020204030204" pitchFamily="34" charset="0"/>
                <a:cs typeface="Times New Roman" panose="02020603050405020304" pitchFamily="18" charset="0"/>
              </a:endParaRPr>
            </a:p>
            <a:p>
              <a:pPr algn="ctr" fontAlgn="auto">
                <a:lnSpc>
                  <a:spcPct val="107000"/>
                </a:lnSpc>
                <a:spcBef>
                  <a:spcPts val="0"/>
                </a:spcBef>
                <a:spcAft>
                  <a:spcPts val="0"/>
                </a:spcAft>
                <a:defRPr/>
              </a:pPr>
              <a:r>
                <a:rPr lang="it-IT" sz="1200" dirty="0">
                  <a:solidFill>
                    <a:srgbClr val="FF0000"/>
                  </a:solidFill>
                  <a:latin typeface="+mn-lt"/>
                  <a:ea typeface="Calibri" panose="020F0502020204030204" pitchFamily="34" charset="0"/>
                  <a:cs typeface="Times New Roman" panose="02020603050405020304" pitchFamily="18" charset="0"/>
                </a:rPr>
                <a:t>alluvioni quaternarie sciolte depositate dal Fiume </a:t>
              </a:r>
              <a:r>
                <a:rPr lang="it-IT" sz="1200" dirty="0" err="1">
                  <a:solidFill>
                    <a:srgbClr val="FF0000"/>
                  </a:solidFill>
                  <a:latin typeface="+mn-lt"/>
                  <a:ea typeface="Calibri" panose="020F0502020204030204" pitchFamily="34" charset="0"/>
                  <a:cs typeface="Times New Roman" panose="02020603050405020304" pitchFamily="18" charset="0"/>
                </a:rPr>
                <a:t>Coscile</a:t>
              </a:r>
              <a:r>
                <a:rPr lang="it-IT" sz="1200" dirty="0">
                  <a:solidFill>
                    <a:srgbClr val="FF0000"/>
                  </a:solidFill>
                  <a:latin typeface="+mn-lt"/>
                  <a:ea typeface="Calibri" panose="020F0502020204030204" pitchFamily="34" charset="0"/>
                  <a:cs typeface="Times New Roman" panose="02020603050405020304" pitchFamily="18" charset="0"/>
                </a:rPr>
                <a:t> e dai suoi affluenti</a:t>
              </a:r>
              <a:endParaRPr lang="it-IT" sz="1400" dirty="0">
                <a:solidFill>
                  <a:srgbClr val="FF0000"/>
                </a:solidFill>
                <a:latin typeface="+mn-lt"/>
                <a:ea typeface="Calibri" panose="020F0502020204030204" pitchFamily="34" charset="0"/>
                <a:cs typeface="Times New Roman" panose="02020603050405020304" pitchFamily="18" charset="0"/>
              </a:endParaRPr>
            </a:p>
            <a:p>
              <a:pPr fontAlgn="auto">
                <a:lnSpc>
                  <a:spcPct val="107000"/>
                </a:lnSpc>
                <a:spcBef>
                  <a:spcPts val="0"/>
                </a:spcBef>
                <a:spcAft>
                  <a:spcPts val="800"/>
                </a:spcAft>
                <a:defRPr/>
              </a:pPr>
              <a:r>
                <a:rPr lang="it-IT" sz="1050" dirty="0">
                  <a:latin typeface="Times New Roman" panose="02020603050405020304" pitchFamily="18" charset="0"/>
                  <a:ea typeface="Calibri" panose="020F0502020204030204" pitchFamily="34" charset="0"/>
                  <a:cs typeface="Times New Roman" panose="02020603050405020304" pitchFamily="18" charset="0"/>
                </a:rPr>
                <a:t> </a:t>
              </a:r>
              <a:endParaRPr lang="it-IT" sz="11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581" name="Gruppo 7"/>
          <p:cNvGrpSpPr>
            <a:grpSpLocks/>
          </p:cNvGrpSpPr>
          <p:nvPr/>
        </p:nvGrpSpPr>
        <p:grpSpPr bwMode="auto">
          <a:xfrm>
            <a:off x="5876925" y="3429000"/>
            <a:ext cx="5699125" cy="2684463"/>
            <a:chOff x="0" y="0"/>
            <a:chExt cx="5581650" cy="2381250"/>
          </a:xfrm>
        </p:grpSpPr>
        <p:pic>
          <p:nvPicPr>
            <p:cNvPr id="24582" name="Immagine 8"/>
            <p:cNvPicPr>
              <a:picLocks noChangeAspect="1"/>
            </p:cNvPicPr>
            <p:nvPr/>
          </p:nvPicPr>
          <p:blipFill>
            <a:blip r:embed="rId3" cstate="print"/>
            <a:srcRect/>
            <a:stretch>
              <a:fillRect/>
            </a:stretch>
          </p:blipFill>
          <p:spPr bwMode="auto">
            <a:xfrm>
              <a:off x="0" y="0"/>
              <a:ext cx="5581650" cy="1952625"/>
            </a:xfrm>
            <a:prstGeom prst="rect">
              <a:avLst/>
            </a:prstGeom>
            <a:noFill/>
            <a:ln w="9525">
              <a:noFill/>
              <a:miter lim="800000"/>
              <a:headEnd/>
              <a:tailEnd/>
            </a:ln>
          </p:spPr>
        </p:pic>
        <p:pic>
          <p:nvPicPr>
            <p:cNvPr id="24583" name="Immagine 9"/>
            <p:cNvPicPr>
              <a:picLocks noChangeAspect="1"/>
            </p:cNvPicPr>
            <p:nvPr/>
          </p:nvPicPr>
          <p:blipFill>
            <a:blip r:embed="rId4" cstate="print"/>
            <a:srcRect/>
            <a:stretch>
              <a:fillRect/>
            </a:stretch>
          </p:blipFill>
          <p:spPr bwMode="auto">
            <a:xfrm>
              <a:off x="0" y="2038350"/>
              <a:ext cx="5581650" cy="3429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885825" y="77788"/>
            <a:ext cx="10228263"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LINEAMENTI GEOLOGICO - STRUTTURALI</a:t>
            </a:r>
          </a:p>
        </p:txBody>
      </p:sp>
      <p:pic>
        <p:nvPicPr>
          <p:cNvPr id="25603" name="Immagine 12"/>
          <p:cNvPicPr>
            <a:picLocks noChangeAspect="1" noChangeArrowheads="1"/>
          </p:cNvPicPr>
          <p:nvPr/>
        </p:nvPicPr>
        <p:blipFill>
          <a:blip r:embed="rId2" cstate="print"/>
          <a:srcRect/>
          <a:stretch>
            <a:fillRect/>
          </a:stretch>
        </p:blipFill>
        <p:spPr bwMode="auto">
          <a:xfrm>
            <a:off x="379413" y="1831975"/>
            <a:ext cx="3676650" cy="3717925"/>
          </a:xfrm>
          <a:prstGeom prst="rect">
            <a:avLst/>
          </a:prstGeom>
          <a:noFill/>
          <a:ln w="9525">
            <a:noFill/>
            <a:miter lim="800000"/>
            <a:headEnd/>
            <a:tailEnd/>
          </a:ln>
        </p:spPr>
      </p:pic>
      <p:cxnSp>
        <p:nvCxnSpPr>
          <p:cNvPr id="14" name="Connettore 2 13"/>
          <p:cNvCxnSpPr/>
          <p:nvPr/>
        </p:nvCxnSpPr>
        <p:spPr>
          <a:xfrm flipV="1">
            <a:off x="3343275" y="2617788"/>
            <a:ext cx="1466850" cy="42862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2905125" y="3355975"/>
            <a:ext cx="1905000" cy="58578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3495675" y="3981450"/>
            <a:ext cx="1622425" cy="74453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5607" name="CasellaDiTesto 24"/>
          <p:cNvSpPr txBox="1">
            <a:spLocks noChangeArrowheads="1"/>
          </p:cNvSpPr>
          <p:nvPr/>
        </p:nvSpPr>
        <p:spPr bwMode="auto">
          <a:xfrm>
            <a:off x="4810125" y="2452688"/>
            <a:ext cx="2478088" cy="338137"/>
          </a:xfrm>
          <a:prstGeom prst="rect">
            <a:avLst/>
          </a:prstGeom>
          <a:noFill/>
          <a:ln w="9525">
            <a:noFill/>
            <a:miter lim="800000"/>
            <a:headEnd/>
            <a:tailEnd/>
          </a:ln>
        </p:spPr>
        <p:txBody>
          <a:bodyPr>
            <a:spAutoFit/>
          </a:bodyPr>
          <a:lstStyle/>
          <a:p>
            <a:r>
              <a:rPr lang="it-IT" sz="1600" i="1">
                <a:solidFill>
                  <a:schemeClr val="bg1"/>
                </a:solidFill>
                <a:latin typeface="Calibri" pitchFamily="34" charset="0"/>
              </a:rPr>
              <a:t>Faglia attiva del Pollino</a:t>
            </a:r>
          </a:p>
        </p:txBody>
      </p:sp>
      <p:sp>
        <p:nvSpPr>
          <p:cNvPr id="25608" name="CasellaDiTesto 25"/>
          <p:cNvSpPr txBox="1">
            <a:spLocks noChangeArrowheads="1"/>
          </p:cNvSpPr>
          <p:nvPr/>
        </p:nvSpPr>
        <p:spPr bwMode="auto">
          <a:xfrm>
            <a:off x="4776788" y="3217863"/>
            <a:ext cx="2478087" cy="338137"/>
          </a:xfrm>
          <a:prstGeom prst="rect">
            <a:avLst/>
          </a:prstGeom>
          <a:noFill/>
          <a:ln w="9525">
            <a:noFill/>
            <a:miter lim="800000"/>
            <a:headEnd/>
            <a:tailEnd/>
          </a:ln>
        </p:spPr>
        <p:txBody>
          <a:bodyPr>
            <a:spAutoFit/>
          </a:bodyPr>
          <a:lstStyle/>
          <a:p>
            <a:r>
              <a:rPr lang="it-IT" sz="1600" i="1">
                <a:solidFill>
                  <a:schemeClr val="bg1"/>
                </a:solidFill>
                <a:latin typeface="Calibri" pitchFamily="34" charset="0"/>
              </a:rPr>
              <a:t>Bacino di Castrovillari</a:t>
            </a:r>
            <a:endParaRPr lang="it-IT" sz="1600">
              <a:solidFill>
                <a:schemeClr val="bg1"/>
              </a:solidFill>
              <a:latin typeface="Calibri" pitchFamily="34" charset="0"/>
            </a:endParaRPr>
          </a:p>
        </p:txBody>
      </p:sp>
      <p:sp>
        <p:nvSpPr>
          <p:cNvPr id="25609" name="CasellaDiTesto 26"/>
          <p:cNvSpPr txBox="1">
            <a:spLocks noChangeArrowheads="1"/>
          </p:cNvSpPr>
          <p:nvPr/>
        </p:nvSpPr>
        <p:spPr bwMode="auto">
          <a:xfrm>
            <a:off x="5118100" y="4483100"/>
            <a:ext cx="1706563" cy="581025"/>
          </a:xfrm>
          <a:prstGeom prst="rect">
            <a:avLst/>
          </a:prstGeom>
          <a:noFill/>
          <a:ln w="9525">
            <a:noFill/>
            <a:miter lim="800000"/>
            <a:headEnd/>
            <a:tailEnd/>
          </a:ln>
        </p:spPr>
        <p:txBody>
          <a:bodyPr>
            <a:spAutoFit/>
          </a:bodyPr>
          <a:lstStyle/>
          <a:p>
            <a:r>
              <a:rPr lang="it-IT" sz="1600" i="1">
                <a:solidFill>
                  <a:schemeClr val="bg1"/>
                </a:solidFill>
                <a:latin typeface="Calibri" pitchFamily="34" charset="0"/>
              </a:rPr>
              <a:t>Faglie trasversali di II ordine</a:t>
            </a:r>
            <a:endParaRPr lang="it-IT" sz="1600">
              <a:solidFill>
                <a:schemeClr val="bg1"/>
              </a:solidFill>
              <a:latin typeface="Calibri" pitchFamily="34" charset="0"/>
            </a:endParaRPr>
          </a:p>
        </p:txBody>
      </p:sp>
      <p:sp>
        <p:nvSpPr>
          <p:cNvPr id="25610" name="Rettangolo 27"/>
          <p:cNvSpPr>
            <a:spLocks noChangeArrowheads="1"/>
          </p:cNvSpPr>
          <p:nvPr/>
        </p:nvSpPr>
        <p:spPr bwMode="auto">
          <a:xfrm>
            <a:off x="0" y="609600"/>
            <a:ext cx="12192000" cy="1266825"/>
          </a:xfrm>
          <a:prstGeom prst="rect">
            <a:avLst/>
          </a:prstGeom>
          <a:noFill/>
          <a:ln w="9525">
            <a:noFill/>
            <a:miter lim="800000"/>
            <a:headEnd/>
            <a:tailEnd/>
          </a:ln>
        </p:spPr>
        <p:txBody>
          <a:bodyPr>
            <a:spAutoFit/>
          </a:bodyPr>
          <a:lstStyle/>
          <a:p>
            <a:pPr algn="just">
              <a:lnSpc>
                <a:spcPct val="107000"/>
              </a:lnSpc>
            </a:pPr>
            <a:r>
              <a:rPr lang="it-IT">
                <a:solidFill>
                  <a:schemeClr val="bg1"/>
                </a:solidFill>
                <a:latin typeface="Calibri" pitchFamily="34" charset="0"/>
                <a:ea typeface="Calibri" pitchFamily="34" charset="0"/>
                <a:cs typeface="Times New Roman" pitchFamily="18" charset="0"/>
              </a:rPr>
              <a:t>L’assetto strutturale dell’area presenta un sistema complesso caratterizzato sia da faglie normali, inverse e trascorrenti, sia da pieghe e scaglie tettoniche. L’assetto tettonico dell’area, caratterizzato da diverse zone di taglio che costruiscono complessi sistemi di deformazione, è dominato della presenza della Catena Montuosa del Pollino: un’estesa morfostruttura carbonatica allungata in direzione N120° che divide la regione Calabria dalla Lucania. </a:t>
            </a:r>
            <a:endParaRPr lang="it-IT" sz="1600">
              <a:solidFill>
                <a:schemeClr val="bg1"/>
              </a:solidFill>
              <a:latin typeface="Calibri" pitchFamily="34" charset="0"/>
              <a:ea typeface="Calibri" pitchFamily="34" charset="0"/>
              <a:cs typeface="Times New Roman" pitchFamily="18" charset="0"/>
            </a:endParaRPr>
          </a:p>
        </p:txBody>
      </p:sp>
      <p:sp>
        <p:nvSpPr>
          <p:cNvPr id="25611" name="Rettangolo 28"/>
          <p:cNvSpPr>
            <a:spLocks noChangeArrowheads="1"/>
          </p:cNvSpPr>
          <p:nvPr/>
        </p:nvSpPr>
        <p:spPr bwMode="auto">
          <a:xfrm>
            <a:off x="7254875" y="1725613"/>
            <a:ext cx="4664075" cy="5035550"/>
          </a:xfrm>
          <a:prstGeom prst="rect">
            <a:avLst/>
          </a:prstGeom>
          <a:noFill/>
          <a:ln w="9525">
            <a:noFill/>
            <a:miter lim="800000"/>
            <a:headEnd/>
            <a:tailEnd/>
          </a:ln>
        </p:spPr>
        <p:txBody>
          <a:bodyPr>
            <a:spAutoFit/>
          </a:bodyPr>
          <a:lstStyle/>
          <a:p>
            <a:pPr algn="just"/>
            <a:r>
              <a:rPr lang="it-IT">
                <a:solidFill>
                  <a:schemeClr val="bg1"/>
                </a:solidFill>
                <a:latin typeface="Calibri" pitchFamily="34" charset="0"/>
              </a:rPr>
              <a:t>Il territorio di Castrovillari si trova sul versante meridionale della catena carbonatica, delimitato da una importante zona di taglio detta “Linea o Faglia del Pollino </a:t>
            </a:r>
            <a:r>
              <a:rPr lang="it-IT" i="1">
                <a:solidFill>
                  <a:schemeClr val="bg1"/>
                </a:solidFill>
                <a:latin typeface="Calibri" pitchFamily="34" charset="0"/>
              </a:rPr>
              <a:t>auct</a:t>
            </a:r>
            <a:r>
              <a:rPr lang="it-IT">
                <a:solidFill>
                  <a:schemeClr val="bg1"/>
                </a:solidFill>
                <a:latin typeface="Calibri" pitchFamily="34" charset="0"/>
              </a:rPr>
              <a:t>.” </a:t>
            </a:r>
            <a:r>
              <a:rPr lang="it-IT" i="1" u="sng">
                <a:solidFill>
                  <a:schemeClr val="bg1"/>
                </a:solidFill>
                <a:latin typeface="Calibri" pitchFamily="34" charset="0"/>
              </a:rPr>
              <a:t>ancora attiva</a:t>
            </a:r>
            <a:r>
              <a:rPr lang="it-IT">
                <a:solidFill>
                  <a:schemeClr val="bg1"/>
                </a:solidFill>
                <a:latin typeface="Calibri" pitchFamily="34" charset="0"/>
              </a:rPr>
              <a:t>, come rilevano recenti studi paleosismologici nonché la sua attività sismica. I rilevamenti geologico-strutturali eseguiti nel corso di vari studi hanno evidenziato i caratteri della tettonica polifasica avvenuta sui terreni della dorsale montuosa e della depressione contigua, distinguendone una fase trascorrente ed una fase distensiva. Attualmente la Catena del Pollino costituisce una struttura monoclinale con direzione WNW-ESE immergente a NE, dovuta agli effetti di 2 differenti fasi tettoniche: una di tipo trascorrente (basso Pleistocene), una di tipo distensivo (Pleistocene medio). </a:t>
            </a:r>
          </a:p>
        </p:txBody>
      </p:sp>
      <p:sp>
        <p:nvSpPr>
          <p:cNvPr id="32" name="Rettangolo 31"/>
          <p:cNvSpPr/>
          <p:nvPr/>
        </p:nvSpPr>
        <p:spPr>
          <a:xfrm>
            <a:off x="371475" y="5549900"/>
            <a:ext cx="3608388" cy="784225"/>
          </a:xfrm>
          <a:prstGeom prst="rect">
            <a:avLst/>
          </a:prstGeom>
        </p:spPr>
        <p:txBody>
          <a:bodyPr>
            <a:spAutoFit/>
          </a:bodyPr>
          <a:lstStyle/>
          <a:p>
            <a:pPr algn="just" fontAlgn="auto">
              <a:lnSpc>
                <a:spcPct val="107000"/>
              </a:lnSpc>
              <a:spcBef>
                <a:spcPts val="0"/>
              </a:spcBef>
              <a:spcAft>
                <a:spcPts val="0"/>
              </a:spcAft>
              <a:defRPr/>
            </a:pPr>
            <a:r>
              <a:rPr lang="it-IT" sz="14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Schema di rappresentazione dei rapporti strutturali nell’area di Castrovillari</a:t>
            </a:r>
            <a:endParaRPr lang="it-IT"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p>
            <a:pPr algn="just" fontAlgn="auto">
              <a:lnSpc>
                <a:spcPct val="107000"/>
              </a:lnSpc>
              <a:spcBef>
                <a:spcPts val="0"/>
              </a:spcBef>
              <a:spcAft>
                <a:spcPts val="0"/>
              </a:spcAft>
              <a:defRPr/>
            </a:pPr>
            <a:r>
              <a:rPr lang="it-IT" sz="14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it-IT" sz="1400" i="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ripreso e modificato da </a:t>
            </a:r>
            <a:r>
              <a:rPr lang="it-IT" sz="1400" i="1" dirty="0" err="1">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Michetti</a:t>
            </a:r>
            <a:r>
              <a:rPr lang="it-IT" sz="1400" i="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et al. 1997</a:t>
            </a:r>
            <a:r>
              <a:rPr lang="it-IT" sz="14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endParaRPr lang="it-IT" sz="20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885825" y="77788"/>
            <a:ext cx="10228263"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LINEAMENTI GEOLOGICO - STRUTTURALI</a:t>
            </a:r>
          </a:p>
        </p:txBody>
      </p:sp>
      <p:sp>
        <p:nvSpPr>
          <p:cNvPr id="26627" name="Rettangolo 3"/>
          <p:cNvSpPr>
            <a:spLocks noChangeArrowheads="1"/>
          </p:cNvSpPr>
          <p:nvPr/>
        </p:nvSpPr>
        <p:spPr bwMode="auto">
          <a:xfrm>
            <a:off x="49213" y="682625"/>
            <a:ext cx="12142787" cy="2014538"/>
          </a:xfrm>
          <a:prstGeom prst="rect">
            <a:avLst/>
          </a:prstGeom>
          <a:noFill/>
          <a:ln w="9525">
            <a:noFill/>
            <a:miter lim="800000"/>
            <a:headEnd/>
            <a:tailEnd/>
          </a:ln>
        </p:spPr>
        <p:txBody>
          <a:bodyPr>
            <a:spAutoFit/>
          </a:bodyPr>
          <a:lstStyle/>
          <a:p>
            <a:pPr algn="just"/>
            <a:r>
              <a:rPr lang="it-IT" b="1">
                <a:solidFill>
                  <a:schemeClr val="bg1"/>
                </a:solidFill>
                <a:latin typeface="Calibri" pitchFamily="34" charset="0"/>
              </a:rPr>
              <a:t>La faglia del Pollino è una struttura caratterizzata da un rilievo di circa 1400 m. Al di sotto dello specchio di faglia si colloca il Bacino di Castrovillari che raggiunge uno spessore di 600 m di depositi di origine marina (Pliocene superiore- basso Pleistocene), da aggiungere ai circa 300 m di depositi di origine continentale (medio Pleistocene – Olocene).  I depositi pleistocenici sono interessati prevalentemente da faglie a carattere distensivo.</a:t>
            </a:r>
          </a:p>
          <a:p>
            <a:pPr algn="just"/>
            <a:r>
              <a:rPr lang="it-IT" b="1">
                <a:solidFill>
                  <a:schemeClr val="bg1"/>
                </a:solidFill>
                <a:latin typeface="Calibri" pitchFamily="34" charset="0"/>
              </a:rPr>
              <a:t>Lo schema dei rapporti strutturali, illustrato di seguito, indica le principali strutture tettoniche attive dell’area: la distensione attivata dalla faglia del Pollino, il Bacino di Castrovillari sviluppato nel piano di faglia subsidente e le faglie trasversali di secondo ordine.</a:t>
            </a:r>
          </a:p>
        </p:txBody>
      </p:sp>
      <p:pic>
        <p:nvPicPr>
          <p:cNvPr id="26628" name="Immagine 13"/>
          <p:cNvPicPr>
            <a:picLocks noChangeAspect="1" noChangeArrowheads="1"/>
          </p:cNvPicPr>
          <p:nvPr/>
        </p:nvPicPr>
        <p:blipFill>
          <a:blip r:embed="rId2" cstate="print"/>
          <a:srcRect/>
          <a:stretch>
            <a:fillRect/>
          </a:stretch>
        </p:blipFill>
        <p:spPr bwMode="auto">
          <a:xfrm>
            <a:off x="2890838" y="2795588"/>
            <a:ext cx="3676650" cy="3717925"/>
          </a:xfrm>
          <a:prstGeom prst="rect">
            <a:avLst/>
          </a:prstGeom>
          <a:noFill/>
          <a:ln w="9525">
            <a:noFill/>
            <a:miter lim="800000"/>
            <a:headEnd/>
            <a:tailEnd/>
          </a:ln>
        </p:spPr>
      </p:pic>
      <p:cxnSp>
        <p:nvCxnSpPr>
          <p:cNvPr id="15" name="Connettore 2 14"/>
          <p:cNvCxnSpPr/>
          <p:nvPr/>
        </p:nvCxnSpPr>
        <p:spPr>
          <a:xfrm flipV="1">
            <a:off x="5854700" y="3579813"/>
            <a:ext cx="1466850" cy="42862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5416550" y="4319588"/>
            <a:ext cx="1905000" cy="58420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6007100" y="4945063"/>
            <a:ext cx="1827213" cy="269875"/>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632" name="CasellaDiTesto 17"/>
          <p:cNvSpPr txBox="1">
            <a:spLocks noChangeArrowheads="1"/>
          </p:cNvSpPr>
          <p:nvPr/>
        </p:nvSpPr>
        <p:spPr bwMode="auto">
          <a:xfrm>
            <a:off x="7321550" y="3414713"/>
            <a:ext cx="2478088" cy="336550"/>
          </a:xfrm>
          <a:prstGeom prst="rect">
            <a:avLst/>
          </a:prstGeom>
          <a:noFill/>
          <a:ln w="9525">
            <a:noFill/>
            <a:miter lim="800000"/>
            <a:headEnd/>
            <a:tailEnd/>
          </a:ln>
        </p:spPr>
        <p:txBody>
          <a:bodyPr>
            <a:spAutoFit/>
          </a:bodyPr>
          <a:lstStyle/>
          <a:p>
            <a:r>
              <a:rPr lang="it-IT" sz="1600" i="1">
                <a:solidFill>
                  <a:schemeClr val="bg1"/>
                </a:solidFill>
                <a:latin typeface="Calibri" pitchFamily="34" charset="0"/>
              </a:rPr>
              <a:t>Faglia attiva del Pollino</a:t>
            </a:r>
          </a:p>
        </p:txBody>
      </p:sp>
      <p:sp>
        <p:nvSpPr>
          <p:cNvPr id="26633" name="CasellaDiTesto 18"/>
          <p:cNvSpPr txBox="1">
            <a:spLocks noChangeArrowheads="1"/>
          </p:cNvSpPr>
          <p:nvPr/>
        </p:nvSpPr>
        <p:spPr bwMode="auto">
          <a:xfrm>
            <a:off x="7288213" y="4179888"/>
            <a:ext cx="2478087" cy="338137"/>
          </a:xfrm>
          <a:prstGeom prst="rect">
            <a:avLst/>
          </a:prstGeom>
          <a:noFill/>
          <a:ln w="9525">
            <a:noFill/>
            <a:miter lim="800000"/>
            <a:headEnd/>
            <a:tailEnd/>
          </a:ln>
        </p:spPr>
        <p:txBody>
          <a:bodyPr>
            <a:spAutoFit/>
          </a:bodyPr>
          <a:lstStyle/>
          <a:p>
            <a:r>
              <a:rPr lang="it-IT" sz="1600" i="1">
                <a:solidFill>
                  <a:schemeClr val="bg1"/>
                </a:solidFill>
                <a:latin typeface="Calibri" pitchFamily="34" charset="0"/>
              </a:rPr>
              <a:t>Bacino di Castrovillari</a:t>
            </a:r>
            <a:endParaRPr lang="it-IT" sz="1600">
              <a:solidFill>
                <a:schemeClr val="bg1"/>
              </a:solidFill>
              <a:latin typeface="Calibri" pitchFamily="34" charset="0"/>
            </a:endParaRPr>
          </a:p>
        </p:txBody>
      </p:sp>
      <p:sp>
        <p:nvSpPr>
          <p:cNvPr id="26634" name="CasellaDiTesto 19"/>
          <p:cNvSpPr txBox="1">
            <a:spLocks noChangeArrowheads="1"/>
          </p:cNvSpPr>
          <p:nvPr/>
        </p:nvSpPr>
        <p:spPr bwMode="auto">
          <a:xfrm>
            <a:off x="7834313" y="4954588"/>
            <a:ext cx="1704975" cy="581025"/>
          </a:xfrm>
          <a:prstGeom prst="rect">
            <a:avLst/>
          </a:prstGeom>
          <a:noFill/>
          <a:ln w="9525">
            <a:noFill/>
            <a:miter lim="800000"/>
            <a:headEnd/>
            <a:tailEnd/>
          </a:ln>
        </p:spPr>
        <p:txBody>
          <a:bodyPr>
            <a:spAutoFit/>
          </a:bodyPr>
          <a:lstStyle/>
          <a:p>
            <a:r>
              <a:rPr lang="it-IT" sz="1600" i="1">
                <a:solidFill>
                  <a:schemeClr val="bg1"/>
                </a:solidFill>
                <a:latin typeface="Calibri" pitchFamily="34" charset="0"/>
              </a:rPr>
              <a:t>Faglie trasversali di II ordine</a:t>
            </a:r>
            <a:endParaRPr lang="it-IT" sz="1600">
              <a:solidFill>
                <a:schemeClr val="bg1"/>
              </a:solidFill>
              <a:latin typeface="Calibri" pitchFamily="34" charset="0"/>
            </a:endParaRPr>
          </a:p>
        </p:txBody>
      </p:sp>
      <p:sp>
        <p:nvSpPr>
          <p:cNvPr id="22" name="Rettangolo 21"/>
          <p:cNvSpPr/>
          <p:nvPr/>
        </p:nvSpPr>
        <p:spPr>
          <a:xfrm>
            <a:off x="6588125" y="5767388"/>
            <a:ext cx="3608388" cy="784225"/>
          </a:xfrm>
          <a:prstGeom prst="rect">
            <a:avLst/>
          </a:prstGeom>
        </p:spPr>
        <p:txBody>
          <a:bodyPr>
            <a:spAutoFit/>
          </a:bodyPr>
          <a:lstStyle/>
          <a:p>
            <a:pPr algn="just" fontAlgn="auto">
              <a:lnSpc>
                <a:spcPct val="107000"/>
              </a:lnSpc>
              <a:spcBef>
                <a:spcPts val="0"/>
              </a:spcBef>
              <a:spcAft>
                <a:spcPts val="0"/>
              </a:spcAft>
              <a:defRPr/>
            </a:pPr>
            <a:r>
              <a:rPr lang="it-IT" sz="14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Schema di rappresentazione dei rapporti strutturali nell’area di Castrovillari</a:t>
            </a:r>
            <a:endParaRPr lang="it-IT"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p>
            <a:pPr algn="just" fontAlgn="auto">
              <a:lnSpc>
                <a:spcPct val="107000"/>
              </a:lnSpc>
              <a:spcBef>
                <a:spcPts val="0"/>
              </a:spcBef>
              <a:spcAft>
                <a:spcPts val="0"/>
              </a:spcAft>
              <a:defRPr/>
            </a:pPr>
            <a:r>
              <a:rPr lang="it-IT" sz="14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r>
              <a:rPr lang="it-IT" sz="1400" i="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ripreso e modificato da </a:t>
            </a:r>
            <a:r>
              <a:rPr lang="it-IT" sz="1400" i="1" dirty="0" err="1">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Michetti</a:t>
            </a:r>
            <a:r>
              <a:rPr lang="it-IT" sz="1400" i="1"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 et al. 1997</a:t>
            </a:r>
            <a:r>
              <a:rPr lang="it-IT" sz="14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endParaRPr lang="it-IT" sz="20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885825" y="77788"/>
            <a:ext cx="10228263"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FORMAZIONE GEOLOGICA</a:t>
            </a:r>
          </a:p>
        </p:txBody>
      </p:sp>
      <p:sp>
        <p:nvSpPr>
          <p:cNvPr id="27651" name="Rettangolo 3"/>
          <p:cNvSpPr>
            <a:spLocks noChangeArrowheads="1"/>
          </p:cNvSpPr>
          <p:nvPr/>
        </p:nvSpPr>
        <p:spPr bwMode="auto">
          <a:xfrm>
            <a:off x="0" y="601663"/>
            <a:ext cx="12192000" cy="2441575"/>
          </a:xfrm>
          <a:prstGeom prst="rect">
            <a:avLst/>
          </a:prstGeom>
          <a:noFill/>
          <a:ln w="9525">
            <a:noFill/>
            <a:miter lim="800000"/>
            <a:headEnd/>
            <a:tailEnd/>
          </a:ln>
        </p:spPr>
        <p:txBody>
          <a:bodyPr>
            <a:spAutoFit/>
          </a:bodyPr>
          <a:lstStyle/>
          <a:p>
            <a:pPr algn="just">
              <a:lnSpc>
                <a:spcPct val="107000"/>
              </a:lnSpc>
            </a:pPr>
            <a:r>
              <a:rPr lang="it-IT" b="1" dirty="0">
                <a:solidFill>
                  <a:schemeClr val="bg1"/>
                </a:solidFill>
                <a:latin typeface="Calibri" pitchFamily="34" charset="0"/>
                <a:ea typeface="Calibri" pitchFamily="34" charset="0"/>
                <a:cs typeface="Times New Roman" pitchFamily="18" charset="0"/>
              </a:rPr>
              <a:t>Il substrato è costituito da una sequenza di formazioni di </a:t>
            </a:r>
            <a:r>
              <a:rPr lang="it-IT" b="1" i="1" dirty="0">
                <a:solidFill>
                  <a:schemeClr val="bg1"/>
                </a:solidFill>
                <a:latin typeface="Calibri" pitchFamily="34" charset="0"/>
                <a:ea typeface="Calibri" pitchFamily="34" charset="0"/>
                <a:cs typeface="Times New Roman" pitchFamily="18" charset="0"/>
              </a:rPr>
              <a:t>piattaforma </a:t>
            </a:r>
            <a:r>
              <a:rPr lang="it-IT" b="1" i="1" dirty="0" err="1">
                <a:solidFill>
                  <a:schemeClr val="bg1"/>
                </a:solidFill>
                <a:latin typeface="Calibri" pitchFamily="34" charset="0"/>
                <a:ea typeface="Calibri" pitchFamily="34" charset="0"/>
                <a:cs typeface="Times New Roman" pitchFamily="18" charset="0"/>
              </a:rPr>
              <a:t>carbonatica</a:t>
            </a:r>
            <a:r>
              <a:rPr lang="it-IT" b="1" i="1" dirty="0">
                <a:solidFill>
                  <a:schemeClr val="bg1"/>
                </a:solidFill>
                <a:latin typeface="Calibri" pitchFamily="34" charset="0"/>
                <a:ea typeface="Calibri" pitchFamily="34" charset="0"/>
                <a:cs typeface="Times New Roman" pitchFamily="18" charset="0"/>
              </a:rPr>
              <a:t> </a:t>
            </a:r>
            <a:r>
              <a:rPr lang="it-IT" b="1" dirty="0">
                <a:solidFill>
                  <a:schemeClr val="bg1"/>
                </a:solidFill>
                <a:latin typeface="Calibri" pitchFamily="34" charset="0"/>
                <a:ea typeface="Calibri" pitchFamily="34" charset="0"/>
                <a:cs typeface="Times New Roman" pitchFamily="18" charset="0"/>
              </a:rPr>
              <a:t>(dolomie, </a:t>
            </a:r>
            <a:r>
              <a:rPr lang="it-IT" b="1" dirty="0" err="1">
                <a:solidFill>
                  <a:schemeClr val="bg1"/>
                </a:solidFill>
                <a:latin typeface="Calibri" pitchFamily="34" charset="0"/>
                <a:ea typeface="Calibri" pitchFamily="34" charset="0"/>
                <a:cs typeface="Times New Roman" pitchFamily="18" charset="0"/>
              </a:rPr>
              <a:t>calcilutiti</a:t>
            </a:r>
            <a:r>
              <a:rPr lang="it-IT" b="1" dirty="0">
                <a:solidFill>
                  <a:schemeClr val="bg1"/>
                </a:solidFill>
                <a:latin typeface="Calibri" pitchFamily="34" charset="0"/>
                <a:ea typeface="Calibri" pitchFamily="34" charset="0"/>
                <a:cs typeface="Times New Roman" pitchFamily="18" charset="0"/>
              </a:rPr>
              <a:t> con intercalazioni di calcari oolitici, calcari a </a:t>
            </a:r>
            <a:r>
              <a:rPr lang="it-IT" b="1" dirty="0" err="1">
                <a:solidFill>
                  <a:schemeClr val="bg1"/>
                </a:solidFill>
                <a:latin typeface="Calibri" pitchFamily="34" charset="0"/>
                <a:ea typeface="Calibri" pitchFamily="34" charset="0"/>
                <a:cs typeface="Times New Roman" pitchFamily="18" charset="0"/>
              </a:rPr>
              <a:t>Rudiste</a:t>
            </a:r>
            <a:r>
              <a:rPr lang="it-IT" b="1" dirty="0">
                <a:solidFill>
                  <a:schemeClr val="bg1"/>
                </a:solidFill>
                <a:latin typeface="Calibri" pitchFamily="34" charset="0"/>
                <a:ea typeface="Calibri" pitchFamily="34" charset="0"/>
                <a:cs typeface="Times New Roman" pitchFamily="18" charset="0"/>
              </a:rPr>
              <a:t>), che, relativamente all’area oggetto di studio, è rappresentato da una potente successione di calcari e dolomie di età giurassico-cretacea (“unità di M. Pollino </a:t>
            </a:r>
            <a:r>
              <a:rPr lang="it-IT" b="1" i="1" dirty="0" err="1">
                <a:solidFill>
                  <a:schemeClr val="bg1"/>
                </a:solidFill>
                <a:latin typeface="Calibri" pitchFamily="34" charset="0"/>
                <a:ea typeface="Calibri" pitchFamily="34" charset="0"/>
                <a:cs typeface="Times New Roman" pitchFamily="18" charset="0"/>
              </a:rPr>
              <a:t>auct</a:t>
            </a:r>
            <a:r>
              <a:rPr lang="it-IT" b="1" dirty="0">
                <a:solidFill>
                  <a:schemeClr val="bg1"/>
                </a:solidFill>
                <a:latin typeface="Calibri" pitchFamily="34" charset="0"/>
                <a:ea typeface="Calibri" pitchFamily="34" charset="0"/>
                <a:cs typeface="Times New Roman" pitchFamily="18" charset="0"/>
              </a:rPr>
              <a:t>.”), su cui poggia una successione sedimentaria costituita da sequenze sovrapposte di sedimenti </a:t>
            </a:r>
            <a:r>
              <a:rPr lang="it-IT" b="1" dirty="0" err="1">
                <a:solidFill>
                  <a:schemeClr val="bg1"/>
                </a:solidFill>
                <a:latin typeface="Calibri" pitchFamily="34" charset="0"/>
                <a:ea typeface="Calibri" pitchFamily="34" charset="0"/>
                <a:cs typeface="Times New Roman" pitchFamily="18" charset="0"/>
              </a:rPr>
              <a:t>plio-pleistocenici</a:t>
            </a:r>
            <a:r>
              <a:rPr lang="it-IT" b="1" dirty="0">
                <a:solidFill>
                  <a:schemeClr val="bg1"/>
                </a:solidFill>
                <a:latin typeface="Calibri" pitchFamily="34" charset="0"/>
                <a:ea typeface="Calibri" pitchFamily="34" charset="0"/>
                <a:cs typeface="Times New Roman" pitchFamily="18" charset="0"/>
              </a:rPr>
              <a:t> clastici più o meno grossolani di origine </a:t>
            </a:r>
            <a:r>
              <a:rPr lang="it-IT" b="1" dirty="0" err="1">
                <a:solidFill>
                  <a:schemeClr val="bg1"/>
                </a:solidFill>
                <a:latin typeface="Calibri" pitchFamily="34" charset="0"/>
                <a:ea typeface="Calibri" pitchFamily="34" charset="0"/>
                <a:cs typeface="Times New Roman" pitchFamily="18" charset="0"/>
              </a:rPr>
              <a:t>marino-costiera</a:t>
            </a:r>
            <a:r>
              <a:rPr lang="it-IT" b="1" dirty="0">
                <a:solidFill>
                  <a:schemeClr val="bg1"/>
                </a:solidFill>
                <a:latin typeface="Calibri" pitchFamily="34" charset="0"/>
                <a:ea typeface="Calibri" pitchFamily="34" charset="0"/>
                <a:cs typeface="Times New Roman" pitchFamily="18" charset="0"/>
              </a:rPr>
              <a:t> e </a:t>
            </a:r>
            <a:r>
              <a:rPr lang="it-IT" b="1" dirty="0" err="1">
                <a:solidFill>
                  <a:schemeClr val="bg1"/>
                </a:solidFill>
                <a:latin typeface="Calibri" pitchFamily="34" charset="0"/>
                <a:ea typeface="Calibri" pitchFamily="34" charset="0"/>
                <a:cs typeface="Times New Roman" pitchFamily="18" charset="0"/>
              </a:rPr>
              <a:t>transizionali</a:t>
            </a:r>
            <a:r>
              <a:rPr lang="it-IT" b="1" dirty="0">
                <a:solidFill>
                  <a:schemeClr val="bg1"/>
                </a:solidFill>
                <a:latin typeface="Calibri" pitchFamily="34" charset="0"/>
                <a:ea typeface="Calibri" pitchFamily="34" charset="0"/>
                <a:cs typeface="Times New Roman" pitchFamily="18" charset="0"/>
              </a:rPr>
              <a:t>, evolventi verso l’alto a depositi di origine continentale, distinti in tre cicli sedimentari, delineando le diverse formazioni ivi presenti (sabbie e conglomerati di origine marina e depositi detritici di origine continentale (conoidi attuali e detriti di falda)). Di seguito sono illustrati i dati relativi ad un sondaggio meccanico spinto sino alla profondità </a:t>
            </a:r>
            <a:r>
              <a:rPr lang="it-IT" b="1" dirty="0" smtClean="0">
                <a:solidFill>
                  <a:schemeClr val="bg1"/>
                </a:solidFill>
                <a:latin typeface="Calibri" pitchFamily="34" charset="0"/>
                <a:ea typeface="Calibri" pitchFamily="34" charset="0"/>
                <a:cs typeface="Times New Roman" pitchFamily="18" charset="0"/>
              </a:rPr>
              <a:t>di 240 metri, eseguito in corrispondenza dell’area di servizio </a:t>
            </a:r>
            <a:r>
              <a:rPr lang="it-IT" b="1" dirty="0" err="1" smtClean="0">
                <a:solidFill>
                  <a:schemeClr val="bg1"/>
                </a:solidFill>
                <a:latin typeface="Calibri" pitchFamily="34" charset="0"/>
                <a:ea typeface="Calibri" pitchFamily="34" charset="0"/>
                <a:cs typeface="Times New Roman" pitchFamily="18" charset="0"/>
              </a:rPr>
              <a:t>Frascineto</a:t>
            </a:r>
            <a:r>
              <a:rPr lang="it-IT" b="1" dirty="0" smtClean="0">
                <a:solidFill>
                  <a:schemeClr val="bg1"/>
                </a:solidFill>
                <a:latin typeface="Calibri" pitchFamily="34" charset="0"/>
                <a:ea typeface="Calibri" pitchFamily="34" charset="0"/>
                <a:cs typeface="Times New Roman" pitchFamily="18" charset="0"/>
              </a:rPr>
              <a:t> Nord.</a:t>
            </a:r>
            <a:endParaRPr lang="it-IT" sz="1600" b="1" dirty="0">
              <a:solidFill>
                <a:schemeClr val="bg1"/>
              </a:solidFill>
              <a:latin typeface="Calibri" pitchFamily="34" charset="0"/>
              <a:ea typeface="Calibri" pitchFamily="34" charset="0"/>
              <a:cs typeface="Times New Roman" pitchFamily="18" charset="0"/>
            </a:endParaRPr>
          </a:p>
        </p:txBody>
      </p:sp>
      <p:grpSp>
        <p:nvGrpSpPr>
          <p:cNvPr id="27652" name="Gruppo 4"/>
          <p:cNvGrpSpPr>
            <a:grpSpLocks/>
          </p:cNvGrpSpPr>
          <p:nvPr/>
        </p:nvGrpSpPr>
        <p:grpSpPr bwMode="auto">
          <a:xfrm>
            <a:off x="2449841" y="3441481"/>
            <a:ext cx="9007475" cy="2676525"/>
            <a:chOff x="0" y="0"/>
            <a:chExt cx="7927925" cy="1714500"/>
          </a:xfrm>
        </p:grpSpPr>
        <p:pic>
          <p:nvPicPr>
            <p:cNvPr id="27653" name="Immagine 5"/>
            <p:cNvPicPr>
              <a:picLocks noChangeAspect="1"/>
            </p:cNvPicPr>
            <p:nvPr/>
          </p:nvPicPr>
          <p:blipFill>
            <a:blip r:embed="rId2" cstate="print"/>
            <a:srcRect/>
            <a:stretch>
              <a:fillRect/>
            </a:stretch>
          </p:blipFill>
          <p:spPr bwMode="auto">
            <a:xfrm>
              <a:off x="0" y="0"/>
              <a:ext cx="3562350" cy="1714500"/>
            </a:xfrm>
            <a:prstGeom prst="rect">
              <a:avLst/>
            </a:prstGeom>
            <a:noFill/>
            <a:ln w="9525">
              <a:noFill/>
              <a:miter lim="800000"/>
              <a:headEnd/>
              <a:tailEnd/>
            </a:ln>
          </p:spPr>
        </p:pic>
        <p:pic>
          <p:nvPicPr>
            <p:cNvPr id="27654" name="Immagine 6"/>
            <p:cNvPicPr>
              <a:picLocks noChangeAspect="1"/>
            </p:cNvPicPr>
            <p:nvPr/>
          </p:nvPicPr>
          <p:blipFill>
            <a:blip r:embed="rId3" cstate="print"/>
            <a:srcRect/>
            <a:stretch>
              <a:fillRect/>
            </a:stretch>
          </p:blipFill>
          <p:spPr bwMode="auto">
            <a:xfrm>
              <a:off x="3657600" y="123825"/>
              <a:ext cx="1704975" cy="571500"/>
            </a:xfrm>
            <a:prstGeom prst="rect">
              <a:avLst/>
            </a:prstGeom>
            <a:noFill/>
            <a:ln w="9525">
              <a:noFill/>
              <a:miter lim="800000"/>
              <a:headEnd/>
              <a:tailEnd/>
            </a:ln>
          </p:spPr>
        </p:pic>
        <p:sp>
          <p:nvSpPr>
            <p:cNvPr id="27655" name="Casella di testo 2"/>
            <p:cNvSpPr txBox="1">
              <a:spLocks noChangeArrowheads="1"/>
            </p:cNvSpPr>
            <p:nvPr/>
          </p:nvSpPr>
          <p:spPr bwMode="auto">
            <a:xfrm>
              <a:off x="3657600" y="1371600"/>
              <a:ext cx="4270325" cy="285750"/>
            </a:xfrm>
            <a:prstGeom prst="rect">
              <a:avLst/>
            </a:prstGeom>
            <a:noFill/>
            <a:ln w="9525">
              <a:noFill/>
              <a:miter lim="800000"/>
              <a:headEnd/>
              <a:tailEnd/>
            </a:ln>
          </p:spPr>
          <p:txBody>
            <a:bodyPr/>
            <a:lstStyle/>
            <a:p>
              <a:pPr algn="just">
                <a:lnSpc>
                  <a:spcPct val="107000"/>
                </a:lnSpc>
              </a:pPr>
              <a:r>
                <a:rPr lang="it-IT" sz="1200" i="1">
                  <a:latin typeface="Times New Roman" pitchFamily="18" charset="0"/>
                  <a:ea typeface="Calibri" pitchFamily="34" charset="0"/>
                  <a:cs typeface="Times New Roman" pitchFamily="18" charset="0"/>
                </a:rPr>
                <a:t> </a:t>
              </a:r>
              <a:r>
                <a:rPr lang="it-IT" sz="1600" b="1" i="1">
                  <a:solidFill>
                    <a:schemeClr val="bg1"/>
                  </a:solidFill>
                  <a:latin typeface="Times New Roman" pitchFamily="18" charset="0"/>
                  <a:ea typeface="Calibri" pitchFamily="34" charset="0"/>
                  <a:cs typeface="Times New Roman" pitchFamily="18" charset="0"/>
                </a:rPr>
                <a:t>Stralcio carta delle indagini (PSC comune di Castrovillari</a:t>
              </a:r>
              <a:r>
                <a:rPr lang="it-IT" sz="1400" b="1" i="1">
                  <a:solidFill>
                    <a:schemeClr val="bg1"/>
                  </a:solidFill>
                  <a:latin typeface="Times New Roman" pitchFamily="18" charset="0"/>
                  <a:ea typeface="Calibri" pitchFamily="34" charset="0"/>
                  <a:cs typeface="Times New Roman" pitchFamily="18" charset="0"/>
                </a:rPr>
                <a:t>)</a:t>
              </a:r>
              <a:r>
                <a:rPr lang="it-IT" sz="1400" b="1">
                  <a:solidFill>
                    <a:schemeClr val="bg1"/>
                  </a:solidFill>
                  <a:latin typeface="Times New Roman" pitchFamily="18" charset="0"/>
                  <a:ea typeface="Calibri" pitchFamily="34" charset="0"/>
                  <a:cs typeface="Times New Roman" pitchFamily="18" charset="0"/>
                </a:rPr>
                <a:t> </a:t>
              </a:r>
              <a:endParaRPr lang="it-IT" sz="1400" b="1">
                <a:solidFill>
                  <a:schemeClr val="bg1"/>
                </a:solidFill>
                <a:latin typeface="Calibri" pitchFamily="34" charset="0"/>
                <a:ea typeface="Calibri" pitchFamily="34" charset="0"/>
                <a:cs typeface="Times New Roman" pitchFamily="18" charset="0"/>
              </a:endParaRPr>
            </a:p>
            <a:p>
              <a:pPr>
                <a:lnSpc>
                  <a:spcPct val="107000"/>
                </a:lnSpc>
                <a:spcAft>
                  <a:spcPts val="800"/>
                </a:spcAft>
              </a:pPr>
              <a:r>
                <a:rPr lang="it-IT" sz="1100">
                  <a:latin typeface="Calibri" pitchFamily="34" charset="0"/>
                  <a:ea typeface="Calibri" pitchFamily="34" charset="0"/>
                  <a:cs typeface="Times New Roman" pitchFamily="18" charset="0"/>
                </a:rPr>
                <a:t> </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0"/>
            <a:ext cx="10226675" cy="519113"/>
          </a:xfrm>
          <a:prstGeom prst="rect">
            <a:avLst/>
          </a:prstGeom>
          <a:noFill/>
        </p:spPr>
        <p:txBody>
          <a:bodyPr>
            <a:spAutoFit/>
          </a:bodyPr>
          <a:lstStyle/>
          <a:p>
            <a:pPr algn="ctr"/>
            <a:r>
              <a:rPr lang="it-IT" sz="2800">
                <a:solidFill>
                  <a:schemeClr val="bg1"/>
                </a:solidFill>
                <a:effectLst>
                  <a:outerShdw blurRad="38100" dist="38100" dir="2700000" algn="tl">
                    <a:srgbClr val="C0C0C0"/>
                  </a:outerShdw>
                </a:effectLst>
                <a:latin typeface="Calibri" pitchFamily="34" charset="0"/>
              </a:rPr>
              <a:t>SONDAGGIO  GEOLOGICO  ESEGUITO NEI PRESSI DEL  S.I.C.</a:t>
            </a:r>
          </a:p>
        </p:txBody>
      </p:sp>
      <p:grpSp>
        <p:nvGrpSpPr>
          <p:cNvPr id="28675" name="Gruppo 3"/>
          <p:cNvGrpSpPr>
            <a:grpSpLocks/>
          </p:cNvGrpSpPr>
          <p:nvPr/>
        </p:nvGrpSpPr>
        <p:grpSpPr bwMode="auto">
          <a:xfrm>
            <a:off x="6396038" y="498475"/>
            <a:ext cx="5349875" cy="6229350"/>
            <a:chOff x="-134899" y="0"/>
            <a:chExt cx="5420496" cy="7477125"/>
          </a:xfrm>
        </p:grpSpPr>
        <p:pic>
          <p:nvPicPr>
            <p:cNvPr id="28679" name="Immagine 4"/>
            <p:cNvPicPr>
              <a:picLocks noChangeAspect="1"/>
            </p:cNvPicPr>
            <p:nvPr/>
          </p:nvPicPr>
          <p:blipFill>
            <a:blip r:embed="rId2" cstate="print"/>
            <a:srcRect/>
            <a:stretch>
              <a:fillRect/>
            </a:stretch>
          </p:blipFill>
          <p:spPr bwMode="auto">
            <a:xfrm>
              <a:off x="-134899" y="0"/>
              <a:ext cx="5420492" cy="4057650"/>
            </a:xfrm>
            <a:prstGeom prst="rect">
              <a:avLst/>
            </a:prstGeom>
            <a:noFill/>
            <a:ln w="9525">
              <a:noFill/>
              <a:miter lim="800000"/>
              <a:headEnd/>
              <a:tailEnd/>
            </a:ln>
          </p:spPr>
        </p:pic>
        <p:pic>
          <p:nvPicPr>
            <p:cNvPr id="28680" name="Immagine 5"/>
            <p:cNvPicPr>
              <a:picLocks noChangeAspect="1"/>
            </p:cNvPicPr>
            <p:nvPr/>
          </p:nvPicPr>
          <p:blipFill>
            <a:blip r:embed="rId3" cstate="print"/>
            <a:srcRect/>
            <a:stretch>
              <a:fillRect/>
            </a:stretch>
          </p:blipFill>
          <p:spPr bwMode="auto">
            <a:xfrm>
              <a:off x="-118640" y="3924300"/>
              <a:ext cx="5404237" cy="3552825"/>
            </a:xfrm>
            <a:prstGeom prst="rect">
              <a:avLst/>
            </a:prstGeom>
            <a:noFill/>
            <a:ln w="9525">
              <a:noFill/>
              <a:miter lim="800000"/>
              <a:headEnd/>
              <a:tailEnd/>
            </a:ln>
          </p:spPr>
        </p:pic>
      </p:grpSp>
      <p:grpSp>
        <p:nvGrpSpPr>
          <p:cNvPr id="28676" name="Gruppo 6"/>
          <p:cNvGrpSpPr>
            <a:grpSpLocks/>
          </p:cNvGrpSpPr>
          <p:nvPr/>
        </p:nvGrpSpPr>
        <p:grpSpPr bwMode="auto">
          <a:xfrm>
            <a:off x="520700" y="523875"/>
            <a:ext cx="5353050" cy="6203950"/>
            <a:chOff x="0" y="0"/>
            <a:chExt cx="5238750" cy="7372350"/>
          </a:xfrm>
        </p:grpSpPr>
        <p:pic>
          <p:nvPicPr>
            <p:cNvPr id="28677" name="Immagine 7"/>
            <p:cNvPicPr>
              <a:picLocks noChangeAspect="1"/>
            </p:cNvPicPr>
            <p:nvPr/>
          </p:nvPicPr>
          <p:blipFill>
            <a:blip r:embed="rId4" cstate="print"/>
            <a:srcRect/>
            <a:stretch>
              <a:fillRect/>
            </a:stretch>
          </p:blipFill>
          <p:spPr bwMode="auto">
            <a:xfrm>
              <a:off x="0" y="3952875"/>
              <a:ext cx="5238750" cy="3419475"/>
            </a:xfrm>
            <a:prstGeom prst="rect">
              <a:avLst/>
            </a:prstGeom>
            <a:noFill/>
            <a:ln w="9525">
              <a:noFill/>
              <a:miter lim="800000"/>
              <a:headEnd/>
              <a:tailEnd/>
            </a:ln>
          </p:spPr>
        </p:pic>
        <p:pic>
          <p:nvPicPr>
            <p:cNvPr id="28678" name="Immagine 8"/>
            <p:cNvPicPr>
              <a:picLocks noChangeAspect="1"/>
            </p:cNvPicPr>
            <p:nvPr/>
          </p:nvPicPr>
          <p:blipFill>
            <a:blip r:embed="rId5" cstate="print"/>
            <a:srcRect/>
            <a:stretch>
              <a:fillRect/>
            </a:stretch>
          </p:blipFill>
          <p:spPr bwMode="auto">
            <a:xfrm>
              <a:off x="0" y="0"/>
              <a:ext cx="5238750" cy="40767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875"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2" name="CasellaDiTesto 21"/>
          <p:cNvSpPr txBox="1"/>
          <p:nvPr/>
        </p:nvSpPr>
        <p:spPr>
          <a:xfrm>
            <a:off x="236482" y="63062"/>
            <a:ext cx="11713780" cy="646331"/>
          </a:xfrm>
          <a:prstGeom prst="rect">
            <a:avLst/>
          </a:prstGeom>
          <a:noFill/>
        </p:spPr>
        <p:txBody>
          <a:bodyPr wrap="square">
            <a:spAutoFit/>
          </a:bodyPr>
          <a:lstStyle/>
          <a:p>
            <a:pPr algn="ctr"/>
            <a:r>
              <a:rPr lang="it-IT" sz="3600" dirty="0">
                <a:solidFill>
                  <a:schemeClr val="bg1"/>
                </a:solidFill>
                <a:effectLst>
                  <a:outerShdw blurRad="38100" dist="38100" dir="2700000" algn="tl">
                    <a:srgbClr val="C0C0C0"/>
                  </a:outerShdw>
                </a:effectLst>
                <a:latin typeface="Calibri" pitchFamily="34" charset="0"/>
              </a:rPr>
              <a:t>ASPETTO STORICO DEL </a:t>
            </a:r>
            <a:r>
              <a:rPr lang="it-IT" sz="3600" dirty="0" err="1">
                <a:solidFill>
                  <a:schemeClr val="bg1"/>
                </a:solidFill>
                <a:effectLst>
                  <a:outerShdw blurRad="38100" dist="38100" dir="2700000" algn="tl">
                    <a:srgbClr val="C0C0C0"/>
                  </a:outerShdw>
                </a:effectLst>
                <a:latin typeface="Calibri" pitchFamily="34" charset="0"/>
              </a:rPr>
              <a:t>S.I.C.</a:t>
            </a:r>
            <a:r>
              <a:rPr lang="it-IT" sz="3200" dirty="0">
                <a:solidFill>
                  <a:schemeClr val="bg1"/>
                </a:solidFill>
                <a:effectLst>
                  <a:outerShdw blurRad="38100" dist="38100" dir="2700000" algn="tl">
                    <a:srgbClr val="C0C0C0"/>
                  </a:outerShdw>
                </a:effectLst>
                <a:latin typeface="Calibri" pitchFamily="34" charset="0"/>
              </a:rPr>
              <a:t>  -  </a:t>
            </a:r>
            <a:r>
              <a:rPr lang="it-IT" sz="3600" dirty="0">
                <a:solidFill>
                  <a:schemeClr val="bg1"/>
                </a:solidFill>
                <a:effectLst>
                  <a:outerShdw blurRad="38100" dist="38100" dir="2700000" algn="tl">
                    <a:srgbClr val="C0C0C0"/>
                  </a:outerShdw>
                </a:effectLst>
                <a:latin typeface="Calibri" pitchFamily="34" charset="0"/>
              </a:rPr>
              <a:t>LA PETROSA NELLA PREISTORIA</a:t>
            </a:r>
          </a:p>
        </p:txBody>
      </p:sp>
      <p:sp>
        <p:nvSpPr>
          <p:cNvPr id="29699" name="Rettangolo 22"/>
          <p:cNvSpPr>
            <a:spLocks noChangeArrowheads="1"/>
          </p:cNvSpPr>
          <p:nvPr/>
        </p:nvSpPr>
        <p:spPr bwMode="auto">
          <a:xfrm>
            <a:off x="0" y="892175"/>
            <a:ext cx="12192000" cy="973138"/>
          </a:xfrm>
          <a:prstGeom prst="rect">
            <a:avLst/>
          </a:prstGeom>
          <a:noFill/>
          <a:ln w="9525">
            <a:noFill/>
            <a:miter lim="800000"/>
            <a:headEnd/>
            <a:tailEnd/>
          </a:ln>
        </p:spPr>
        <p:txBody>
          <a:bodyPr>
            <a:spAutoFit/>
          </a:bodyPr>
          <a:lstStyle/>
          <a:p>
            <a:pPr algn="just">
              <a:lnSpc>
                <a:spcPct val="107000"/>
              </a:lnSpc>
            </a:pPr>
            <a:r>
              <a:rPr lang="it-IT" b="1" dirty="0">
                <a:solidFill>
                  <a:schemeClr val="bg1"/>
                </a:solidFill>
                <a:latin typeface="Calibri" pitchFamily="34" charset="0"/>
                <a:ea typeface="Calibri" pitchFamily="34" charset="0"/>
                <a:cs typeface="Times New Roman" pitchFamily="18" charset="0"/>
              </a:rPr>
              <a:t>La presenza dell’uomo, </a:t>
            </a:r>
            <a:r>
              <a:rPr lang="it-IT" b="1" dirty="0" smtClean="0">
                <a:solidFill>
                  <a:schemeClr val="bg1"/>
                </a:solidFill>
                <a:latin typeface="Calibri" pitchFamily="34" charset="0"/>
                <a:ea typeface="Calibri" pitchFamily="34" charset="0"/>
                <a:cs typeface="Times New Roman" pitchFamily="18" charset="0"/>
              </a:rPr>
              <a:t>nell’area  </a:t>
            </a:r>
            <a:r>
              <a:rPr lang="it-IT" b="1" dirty="0">
                <a:solidFill>
                  <a:schemeClr val="bg1"/>
                </a:solidFill>
                <a:latin typeface="Calibri" pitchFamily="34" charset="0"/>
                <a:ea typeface="Calibri" pitchFamily="34" charset="0"/>
                <a:cs typeface="Times New Roman" pitchFamily="18" charset="0"/>
              </a:rPr>
              <a:t>è stata registrata già a partire dall’Età del </a:t>
            </a:r>
            <a:r>
              <a:rPr lang="it-IT" b="1" dirty="0" smtClean="0">
                <a:solidFill>
                  <a:schemeClr val="bg1"/>
                </a:solidFill>
                <a:latin typeface="Calibri" pitchFamily="34" charset="0"/>
                <a:ea typeface="Calibri" pitchFamily="34" charset="0"/>
                <a:cs typeface="Times New Roman" pitchFamily="18" charset="0"/>
              </a:rPr>
              <a:t>Rame</a:t>
            </a:r>
            <a:r>
              <a:rPr lang="it-IT" b="1" dirty="0">
                <a:solidFill>
                  <a:schemeClr val="bg1"/>
                </a:solidFill>
                <a:latin typeface="Calibri" pitchFamily="34" charset="0"/>
                <a:ea typeface="Calibri" pitchFamily="34" charset="0"/>
                <a:cs typeface="Times New Roman" pitchFamily="18" charset="0"/>
              </a:rPr>
              <a:t>, intorno al 2500 - 1900 </a:t>
            </a:r>
            <a:r>
              <a:rPr lang="it-IT" b="1" dirty="0" err="1">
                <a:solidFill>
                  <a:schemeClr val="bg1"/>
                </a:solidFill>
                <a:latin typeface="Calibri" pitchFamily="34" charset="0"/>
                <a:ea typeface="Calibri" pitchFamily="34" charset="0"/>
                <a:cs typeface="Times New Roman" pitchFamily="18" charset="0"/>
              </a:rPr>
              <a:t>a.C</a:t>
            </a:r>
            <a:r>
              <a:rPr lang="it-IT" b="1" dirty="0">
                <a:solidFill>
                  <a:schemeClr val="bg1"/>
                </a:solidFill>
                <a:latin typeface="Calibri" pitchFamily="34" charset="0"/>
                <a:ea typeface="Calibri" pitchFamily="34" charset="0"/>
                <a:cs typeface="Times New Roman" pitchFamily="18" charset="0"/>
              </a:rPr>
              <a:t>.. Infatti, sono stati rinvenuti alcuni reperti risalenti </a:t>
            </a:r>
            <a:r>
              <a:rPr lang="it-IT" b="1" dirty="0" smtClean="0">
                <a:solidFill>
                  <a:schemeClr val="bg1"/>
                </a:solidFill>
                <a:latin typeface="Calibri" pitchFamily="34" charset="0"/>
                <a:ea typeface="Calibri" pitchFamily="34" charset="0"/>
                <a:cs typeface="Times New Roman" pitchFamily="18" charset="0"/>
              </a:rPr>
              <a:t>all’Età </a:t>
            </a:r>
            <a:r>
              <a:rPr lang="it-IT" b="1" dirty="0">
                <a:solidFill>
                  <a:schemeClr val="bg1"/>
                </a:solidFill>
                <a:latin typeface="Calibri" pitchFamily="34" charset="0"/>
                <a:ea typeface="Calibri" pitchFamily="34" charset="0"/>
                <a:cs typeface="Times New Roman" pitchFamily="18" charset="0"/>
              </a:rPr>
              <a:t>E</a:t>
            </a:r>
            <a:r>
              <a:rPr lang="it-IT" b="1" dirty="0" smtClean="0">
                <a:solidFill>
                  <a:schemeClr val="bg1"/>
                </a:solidFill>
                <a:latin typeface="Calibri" pitchFamily="34" charset="0"/>
                <a:ea typeface="Calibri" pitchFamily="34" charset="0"/>
                <a:cs typeface="Times New Roman" pitchFamily="18" charset="0"/>
              </a:rPr>
              <a:t>neolitica </a:t>
            </a:r>
            <a:r>
              <a:rPr lang="it-IT" b="1" dirty="0">
                <a:solidFill>
                  <a:schemeClr val="bg1"/>
                </a:solidFill>
                <a:latin typeface="Calibri" pitchFamily="34" charset="0"/>
                <a:ea typeface="Calibri" pitchFamily="34" charset="0"/>
                <a:cs typeface="Times New Roman" pitchFamily="18" charset="0"/>
              </a:rPr>
              <a:t>nelle grotte Carbone, Santo </a:t>
            </a:r>
            <a:r>
              <a:rPr lang="it-IT" b="1" dirty="0" err="1">
                <a:solidFill>
                  <a:schemeClr val="bg1"/>
                </a:solidFill>
                <a:latin typeface="Calibri" pitchFamily="34" charset="0"/>
                <a:ea typeface="Calibri" pitchFamily="34" charset="0"/>
                <a:cs typeface="Times New Roman" pitchFamily="18" charset="0"/>
              </a:rPr>
              <a:t>Jorio</a:t>
            </a:r>
            <a:r>
              <a:rPr lang="it-IT" b="1" dirty="0">
                <a:solidFill>
                  <a:schemeClr val="bg1"/>
                </a:solidFill>
                <a:latin typeface="Calibri" pitchFamily="34" charset="0"/>
                <a:ea typeface="Calibri" pitchFamily="34" charset="0"/>
                <a:cs typeface="Times New Roman" pitchFamily="18" charset="0"/>
              </a:rPr>
              <a:t> e della Sirena, in particolare la grotta Carbone è situata all’interno dell’area SIC in esame, le altre due in territorio limitrofo</a:t>
            </a:r>
          </a:p>
        </p:txBody>
      </p:sp>
      <p:sp>
        <p:nvSpPr>
          <p:cNvPr id="24" name="Casella di testo 28"/>
          <p:cNvSpPr txBox="1"/>
          <p:nvPr/>
        </p:nvSpPr>
        <p:spPr>
          <a:xfrm>
            <a:off x="8131175" y="3233738"/>
            <a:ext cx="2146300" cy="1778000"/>
          </a:xfrm>
          <a:prstGeom prst="rect">
            <a:avLst/>
          </a:prstGeom>
          <a:solidFill>
            <a:schemeClr val="accent6">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fontAlgn="auto">
              <a:lnSpc>
                <a:spcPct val="107000"/>
              </a:lnSpc>
              <a:spcBef>
                <a:spcPts val="0"/>
              </a:spcBef>
              <a:spcAft>
                <a:spcPts val="800"/>
              </a:spcAft>
              <a:defRPr/>
            </a:pPr>
            <a:endParaRPr lang="it-IT"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fontAlgn="auto">
              <a:lnSpc>
                <a:spcPct val="107000"/>
              </a:lnSpc>
              <a:spcBef>
                <a:spcPts val="0"/>
              </a:spcBef>
              <a:spcAft>
                <a:spcPts val="800"/>
              </a:spcAft>
              <a:defRPr/>
            </a:pPr>
            <a:r>
              <a:rPr lang="it-IT"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Area d’interesse comunitario</a:t>
            </a:r>
            <a:endParaRPr lang="it-IT" sz="16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27" name="Immagine 26"/>
          <p:cNvPicPr/>
          <p:nvPr/>
        </p:nvPicPr>
        <p:blipFill>
          <a:blip r:embed="rId2" cstate="print"/>
          <a:stretch>
            <a:fillRect/>
          </a:stretch>
        </p:blipFill>
        <p:spPr>
          <a:xfrm>
            <a:off x="904875" y="2133600"/>
            <a:ext cx="6886575" cy="3913188"/>
          </a:xfrm>
          <a:prstGeom prst="rect">
            <a:avLst/>
          </a:prstGeom>
          <a:ln>
            <a:noFill/>
          </a:ln>
          <a:effectLst>
            <a:outerShdw blurRad="190500" algn="tl" rotWithShape="0">
              <a:srgbClr val="000000">
                <a:alpha val="70000"/>
              </a:srgbClr>
            </a:outerShdw>
          </a:effectLst>
        </p:spPr>
      </p:pic>
      <p:sp>
        <p:nvSpPr>
          <p:cNvPr id="25" name="Rettangolo 24"/>
          <p:cNvSpPr/>
          <p:nvPr/>
        </p:nvSpPr>
        <p:spPr>
          <a:xfrm rot="514029">
            <a:off x="3986213" y="4159250"/>
            <a:ext cx="2363787" cy="1473200"/>
          </a:xfrm>
          <a:prstGeom prst="rect">
            <a:avLst/>
          </a:prstGeom>
          <a:noFill/>
          <a:ln w="28575">
            <a:solidFill>
              <a:srgbClr val="FF0000"/>
            </a:solidFill>
            <a:prstDash val="dash"/>
          </a:ln>
        </p:spPr>
        <p:style>
          <a:lnRef idx="2">
            <a:schemeClr val="dk1"/>
          </a:lnRef>
          <a:fillRef idx="1">
            <a:schemeClr val="lt1"/>
          </a:fillRef>
          <a:effectRef idx="0">
            <a:schemeClr val="dk1"/>
          </a:effectRef>
          <a:fontRef idx="minor">
            <a:schemeClr val="dk1"/>
          </a:fontRef>
        </p:style>
        <p:txBody>
          <a:bodyPr anchor="ctr"/>
          <a:lstStyle/>
          <a:p>
            <a:pPr fontAlgn="auto">
              <a:spcBef>
                <a:spcPts val="0"/>
              </a:spcBef>
              <a:spcAft>
                <a:spcPts val="0"/>
              </a:spcAft>
              <a:defRPr/>
            </a:pPr>
            <a:endParaRPr lang="it-IT"/>
          </a:p>
        </p:txBody>
      </p:sp>
      <p:cxnSp>
        <p:nvCxnSpPr>
          <p:cNvPr id="26" name="Connettore 2 25"/>
          <p:cNvCxnSpPr>
            <a:stCxn id="24" idx="1"/>
          </p:cNvCxnSpPr>
          <p:nvPr/>
        </p:nvCxnSpPr>
        <p:spPr>
          <a:xfrm flipH="1">
            <a:off x="6446838" y="4122738"/>
            <a:ext cx="1684337" cy="344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712762" y="6013677"/>
            <a:ext cx="11479238" cy="981487"/>
          </a:xfrm>
          <a:prstGeom prst="rect">
            <a:avLst/>
          </a:prstGeom>
        </p:spPr>
        <p:txBody>
          <a:bodyPr>
            <a:spAutoFit/>
          </a:bodyPr>
          <a:lstStyle/>
          <a:p>
            <a:pPr algn="just" fontAlgn="auto">
              <a:lnSpc>
                <a:spcPct val="107000"/>
              </a:lnSpc>
              <a:spcBef>
                <a:spcPts val="0"/>
              </a:spcBef>
              <a:spcAft>
                <a:spcPts val="0"/>
              </a:spcAft>
              <a:defRPr/>
            </a:pPr>
            <a:endParaRPr lang="it-IT" sz="16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Calibri" panose="020F0502020204030204" pitchFamily="34" charset="0"/>
              <a:cs typeface="Times New Roman" panose="02020603050405020304" pitchFamily="18" charset="0"/>
            </a:endParaRPr>
          </a:p>
          <a:p>
            <a:pPr algn="just" fontAlgn="auto">
              <a:lnSpc>
                <a:spcPct val="107000"/>
              </a:lnSpc>
              <a:spcBef>
                <a:spcPts val="0"/>
              </a:spcBef>
              <a:spcAft>
                <a:spcPts val="0"/>
              </a:spcAft>
              <a:defRPr/>
            </a:pPr>
            <a:r>
              <a:rPr lang="it-IT" sz="2000" b="1" i="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n-lt"/>
                <a:ea typeface="Calibri" panose="020F0502020204030204" pitchFamily="34" charset="0"/>
                <a:cs typeface="Times New Roman" panose="02020603050405020304" pitchFamily="18" charset="0"/>
              </a:rPr>
              <a:t>Vista tridimensionale panoramica del settore territoriale entro il quale ricade l’area S.I.C. </a:t>
            </a:r>
            <a:endParaRPr lang="it-IT" sz="2800" b="1" i="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n-lt"/>
              <a:ea typeface="Calibri" panose="020F0502020204030204" pitchFamily="34" charset="0"/>
              <a:cs typeface="Times New Roman" panose="02020603050405020304" pitchFamily="18" charset="0"/>
            </a:endParaRPr>
          </a:p>
          <a:p>
            <a:pPr algn="just" fontAlgn="auto">
              <a:lnSpc>
                <a:spcPct val="107000"/>
              </a:lnSpc>
              <a:spcBef>
                <a:spcPts val="0"/>
              </a:spcBef>
              <a:spcAft>
                <a:spcPts val="0"/>
              </a:spcAft>
              <a:defRPr/>
            </a:pPr>
            <a:r>
              <a:rPr lang="it-IT" dirty="0">
                <a:latin typeface="Times New Roman" panose="02020603050405020304" pitchFamily="18" charset="0"/>
                <a:ea typeface="Calibri" panose="020F0502020204030204" pitchFamily="34" charset="0"/>
                <a:cs typeface="Times New Roman" panose="02020603050405020304" pitchFamily="18" charset="0"/>
              </a:rPr>
              <a:t> </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0"/>
            <a:ext cx="10226675" cy="579438"/>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I SITI ARCHEOLOGICI</a:t>
            </a:r>
          </a:p>
        </p:txBody>
      </p:sp>
      <p:sp>
        <p:nvSpPr>
          <p:cNvPr id="16" name="Rettangolo 15"/>
          <p:cNvSpPr/>
          <p:nvPr/>
        </p:nvSpPr>
        <p:spPr>
          <a:xfrm>
            <a:off x="60325" y="393700"/>
            <a:ext cx="12071350" cy="1363663"/>
          </a:xfrm>
          <a:prstGeom prst="rect">
            <a:avLst/>
          </a:prstGeom>
        </p:spPr>
        <p:txBody>
          <a:bodyPr>
            <a:spAutoFit/>
          </a:bodyPr>
          <a:lstStyle/>
          <a:p>
            <a:pPr algn="just">
              <a:lnSpc>
                <a:spcPct val="107000"/>
              </a:lnSpc>
            </a:pPr>
            <a:r>
              <a:rPr lang="it-IT" sz="2400" i="1">
                <a:solidFill>
                  <a:schemeClr val="bg1"/>
                </a:solidFill>
                <a:effectLst>
                  <a:outerShdw blurRad="38100" dist="38100" dir="2700000" algn="tl">
                    <a:srgbClr val="C0C0C0"/>
                  </a:outerShdw>
                </a:effectLst>
                <a:latin typeface="Calibri" pitchFamily="34" charset="0"/>
                <a:ea typeface="Calibri" pitchFamily="34" charset="0"/>
                <a:cs typeface="Times New Roman" pitchFamily="18" charset="0"/>
              </a:rPr>
              <a:t>Grotta Santo Jorio</a:t>
            </a:r>
            <a:endParaRPr lang="it-IT" sz="2000">
              <a:solidFill>
                <a:schemeClr val="bg1"/>
              </a:solidFill>
              <a:effectLst>
                <a:outerShdw blurRad="38100" dist="38100" dir="2700000" algn="tl">
                  <a:srgbClr val="C0C0C0"/>
                </a:outerShdw>
              </a:effectLst>
              <a:latin typeface="Calibri" pitchFamily="34" charset="0"/>
              <a:ea typeface="Calibri" pitchFamily="34" charset="0"/>
              <a:cs typeface="Times New Roman" pitchFamily="18" charset="0"/>
            </a:endParaRPr>
          </a:p>
          <a:p>
            <a:pPr algn="just">
              <a:lnSpc>
                <a:spcPct val="107000"/>
              </a:lnSpc>
            </a:pPr>
            <a:r>
              <a:rPr lang="it-IT" b="1">
                <a:solidFill>
                  <a:schemeClr val="bg1"/>
                </a:solidFill>
                <a:latin typeface="Calibri" pitchFamily="34" charset="0"/>
                <a:ea typeface="Calibri" pitchFamily="34" charset="0"/>
                <a:cs typeface="Times New Roman" pitchFamily="18" charset="0"/>
              </a:rPr>
              <a:t>All’interno della grotta, nel 1954, fu recuperata una certa quantità di ceramica che venne attribuita all’Età eneolitica. Un altro gruppo di frammenti e una lama di ossidiana furono recuperati nel 1993 su di un pianoro pertinente alle grotte, al limite di congiunzioni di due fossati.</a:t>
            </a:r>
          </a:p>
        </p:txBody>
      </p:sp>
      <p:pic>
        <p:nvPicPr>
          <p:cNvPr id="30724" name="Immagine 19"/>
          <p:cNvPicPr>
            <a:picLocks noChangeAspect="1" noChangeArrowheads="1"/>
          </p:cNvPicPr>
          <p:nvPr/>
        </p:nvPicPr>
        <p:blipFill>
          <a:blip r:embed="rId2" cstate="print"/>
          <a:srcRect/>
          <a:stretch>
            <a:fillRect/>
          </a:stretch>
        </p:blipFill>
        <p:spPr bwMode="auto">
          <a:xfrm>
            <a:off x="949325" y="1833563"/>
            <a:ext cx="4462463" cy="4210050"/>
          </a:xfrm>
          <a:prstGeom prst="rect">
            <a:avLst/>
          </a:prstGeom>
          <a:noFill/>
          <a:ln w="9525">
            <a:noFill/>
            <a:miter lim="800000"/>
            <a:headEnd/>
            <a:tailEnd/>
          </a:ln>
        </p:spPr>
      </p:pic>
      <p:sp>
        <p:nvSpPr>
          <p:cNvPr id="17" name="Rettangolo 16"/>
          <p:cNvSpPr/>
          <p:nvPr/>
        </p:nvSpPr>
        <p:spPr>
          <a:xfrm>
            <a:off x="949325" y="6043613"/>
            <a:ext cx="1571625" cy="366712"/>
          </a:xfrm>
          <a:prstGeom prst="rect">
            <a:avLst/>
          </a:prstGeom>
        </p:spPr>
        <p:txBody>
          <a:bodyPr wrap="none">
            <a:spAutoFit/>
          </a:bodyPr>
          <a:lstStyle/>
          <a:p>
            <a:r>
              <a:rPr lang="it-IT" b="1" i="1">
                <a:solidFill>
                  <a:schemeClr val="bg1"/>
                </a:solidFill>
                <a:effectLst>
                  <a:outerShdw blurRad="38100" dist="38100" dir="2700000" algn="tl">
                    <a:srgbClr val="C0C0C0"/>
                  </a:outerShdw>
                </a:effectLst>
                <a:latin typeface="Calibri" pitchFamily="34" charset="0"/>
              </a:rPr>
              <a:t>Veduta grotte</a:t>
            </a:r>
            <a:r>
              <a:rPr lang="it-IT" b="1" i="1">
                <a:solidFill>
                  <a:schemeClr val="bg1"/>
                </a:solidFill>
                <a:effectLst>
                  <a:outerShdw blurRad="38100" dist="38100" dir="2700000" algn="tl">
                    <a:srgbClr val="C0C0C0"/>
                  </a:outerShdw>
                </a:effectLst>
                <a:latin typeface="Calibri" pitchFamily="34" charset="0"/>
                <a:ea typeface="Calibri" pitchFamily="34" charset="0"/>
                <a:cs typeface="Times New Roman" pitchFamily="18" charset="0"/>
              </a:rPr>
              <a:t> </a:t>
            </a:r>
            <a:endParaRPr lang="it-IT" b="1">
              <a:solidFill>
                <a:schemeClr val="bg1"/>
              </a:solidFill>
              <a:effectLst>
                <a:outerShdw blurRad="38100" dist="38100" dir="2700000" algn="tl">
                  <a:srgbClr val="C0C0C0"/>
                </a:outerShdw>
              </a:effectLst>
              <a:latin typeface="Calibri" pitchFamily="34" charset="0"/>
            </a:endParaRPr>
          </a:p>
        </p:txBody>
      </p:sp>
      <p:pic>
        <p:nvPicPr>
          <p:cNvPr id="30726" name="Immagine 21"/>
          <p:cNvPicPr>
            <a:picLocks noChangeAspect="1" noChangeArrowheads="1"/>
          </p:cNvPicPr>
          <p:nvPr/>
        </p:nvPicPr>
        <p:blipFill>
          <a:blip r:embed="rId3" cstate="print"/>
          <a:srcRect l="3406" r="2370" b="58212"/>
          <a:stretch>
            <a:fillRect/>
          </a:stretch>
        </p:blipFill>
        <p:spPr bwMode="auto">
          <a:xfrm>
            <a:off x="6510338" y="1833563"/>
            <a:ext cx="4460875" cy="4210050"/>
          </a:xfrm>
          <a:prstGeom prst="rect">
            <a:avLst/>
          </a:prstGeom>
          <a:noFill/>
          <a:ln w="9525">
            <a:noFill/>
            <a:miter lim="800000"/>
            <a:headEnd/>
            <a:tailEnd/>
          </a:ln>
        </p:spPr>
      </p:pic>
      <p:sp>
        <p:nvSpPr>
          <p:cNvPr id="18" name="Rettangolo 17"/>
          <p:cNvSpPr/>
          <p:nvPr/>
        </p:nvSpPr>
        <p:spPr>
          <a:xfrm>
            <a:off x="6510338" y="6043613"/>
            <a:ext cx="4460875" cy="679450"/>
          </a:xfrm>
          <a:prstGeom prst="rect">
            <a:avLst/>
          </a:prstGeom>
        </p:spPr>
        <p:txBody>
          <a:bodyPr>
            <a:spAutoFit/>
          </a:bodyPr>
          <a:lstStyle/>
          <a:p>
            <a:pPr algn="ctr">
              <a:lnSpc>
                <a:spcPct val="107000"/>
              </a:lnSpc>
              <a:spcAft>
                <a:spcPts val="800"/>
              </a:spcAft>
            </a:pPr>
            <a:r>
              <a:rPr lang="it-IT" b="1" i="1">
                <a:solidFill>
                  <a:schemeClr val="bg1"/>
                </a:solidFill>
                <a:effectLst>
                  <a:outerShdw blurRad="38100" dist="38100" dir="2700000" algn="tl">
                    <a:srgbClr val="C0C0C0"/>
                  </a:outerShdw>
                </a:effectLst>
                <a:latin typeface="Calibri" pitchFamily="34" charset="0"/>
                <a:ea typeface="Calibri" pitchFamily="34" charset="0"/>
                <a:cs typeface="Times New Roman" pitchFamily="18" charset="0"/>
              </a:rPr>
              <a:t>Reperti ceramici risalenti all’età eneolitica ritrovati nella Grotta Santo Jorio</a:t>
            </a:r>
            <a:endParaRPr lang="it-IT" sz="2000" b="1">
              <a:solidFill>
                <a:schemeClr val="bg1"/>
              </a:solidFill>
              <a:effectLst>
                <a:outerShdw blurRad="38100" dist="38100" dir="2700000" algn="tl">
                  <a:srgbClr val="C0C0C0"/>
                </a:outerShdw>
              </a:effectLst>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CasellaDiTesto 1"/>
          <p:cNvSpPr txBox="1"/>
          <p:nvPr/>
        </p:nvSpPr>
        <p:spPr>
          <a:xfrm>
            <a:off x="982663" y="0"/>
            <a:ext cx="10226675" cy="946150"/>
          </a:xfrm>
          <a:prstGeom prst="rect">
            <a:avLst/>
          </a:prstGeom>
          <a:noFill/>
        </p:spPr>
        <p:txBody>
          <a:bodyPr>
            <a:spAutoFit/>
          </a:bodyPr>
          <a:lstStyle/>
          <a:p>
            <a:pPr algn="ctr"/>
            <a:r>
              <a:rPr lang="it-IT" sz="2800">
                <a:solidFill>
                  <a:schemeClr val="bg1"/>
                </a:solidFill>
                <a:effectLst>
                  <a:outerShdw blurRad="38100" dist="38100" dir="2700000" algn="tl">
                    <a:srgbClr val="C0C0C0"/>
                  </a:outerShdw>
                </a:effectLst>
                <a:latin typeface="Calibri" pitchFamily="34" charset="0"/>
              </a:rPr>
              <a:t>I SITI ARCHEOLOGICI</a:t>
            </a:r>
          </a:p>
          <a:p>
            <a:pPr algn="ctr"/>
            <a:endParaRPr lang="it-IT" sz="2800">
              <a:solidFill>
                <a:schemeClr val="bg1"/>
              </a:solidFill>
              <a:effectLst>
                <a:outerShdw blurRad="38100" dist="38100" dir="2700000" algn="tl">
                  <a:srgbClr val="C0C0C0"/>
                </a:outerShdw>
              </a:effectLst>
              <a:latin typeface="Calibri" pitchFamily="34" charset="0"/>
            </a:endParaRPr>
          </a:p>
        </p:txBody>
      </p:sp>
      <p:pic>
        <p:nvPicPr>
          <p:cNvPr id="31748" name="Immagine 4"/>
          <p:cNvPicPr>
            <a:picLocks noChangeAspect="1" noChangeArrowheads="1"/>
          </p:cNvPicPr>
          <p:nvPr/>
        </p:nvPicPr>
        <p:blipFill>
          <a:blip r:embed="rId2" cstate="print"/>
          <a:srcRect/>
          <a:stretch>
            <a:fillRect/>
          </a:stretch>
        </p:blipFill>
        <p:spPr bwMode="auto">
          <a:xfrm>
            <a:off x="1449388" y="1476375"/>
            <a:ext cx="4772025" cy="3430588"/>
          </a:xfrm>
          <a:prstGeom prst="rect">
            <a:avLst/>
          </a:prstGeom>
          <a:noFill/>
          <a:ln w="9525">
            <a:noFill/>
            <a:miter lim="800000"/>
            <a:headEnd/>
            <a:tailEnd/>
          </a:ln>
        </p:spPr>
      </p:pic>
      <p:sp>
        <p:nvSpPr>
          <p:cNvPr id="6" name="Rettangolo 5"/>
          <p:cNvSpPr/>
          <p:nvPr/>
        </p:nvSpPr>
        <p:spPr>
          <a:xfrm>
            <a:off x="3082925" y="2457450"/>
            <a:ext cx="1690688" cy="100171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a:p>
        </p:txBody>
      </p:sp>
      <p:cxnSp>
        <p:nvCxnSpPr>
          <p:cNvPr id="7" name="Connettore 2 6"/>
          <p:cNvCxnSpPr>
            <a:cxnSpLocks noChangeShapeType="1"/>
            <a:endCxn id="6" idx="3"/>
          </p:cNvCxnSpPr>
          <p:nvPr/>
        </p:nvCxnSpPr>
        <p:spPr bwMode="auto">
          <a:xfrm flipH="1">
            <a:off x="4792663" y="2212975"/>
            <a:ext cx="2439987" cy="746125"/>
          </a:xfrm>
          <a:prstGeom prst="straightConnector1">
            <a:avLst/>
          </a:prstGeom>
          <a:noFill/>
          <a:ln w="19050" algn="ctr">
            <a:solidFill>
              <a:schemeClr val="bg1"/>
            </a:solidFill>
            <a:miter lim="800000"/>
            <a:headEnd/>
            <a:tailEnd type="triangle" w="med" len="med"/>
          </a:ln>
        </p:spPr>
      </p:cxnSp>
      <p:sp>
        <p:nvSpPr>
          <p:cNvPr id="8" name="Casella di testo 331"/>
          <p:cNvSpPr txBox="1"/>
          <p:nvPr/>
        </p:nvSpPr>
        <p:spPr>
          <a:xfrm>
            <a:off x="7297738" y="2008188"/>
            <a:ext cx="1704975" cy="396875"/>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a:lstStyle/>
          <a:p>
            <a:pPr fontAlgn="auto">
              <a:lnSpc>
                <a:spcPct val="107000"/>
              </a:lnSpc>
              <a:spcBef>
                <a:spcPts val="0"/>
              </a:spcBef>
              <a:spcAft>
                <a:spcPts val="800"/>
              </a:spcAft>
              <a:defRPr/>
            </a:pPr>
            <a:r>
              <a:rPr lang="it-IT" sz="1600" i="1"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Grotta Carbone</a:t>
            </a:r>
            <a:endParaRPr lang="it-IT" i="1"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cxnSp>
        <p:nvCxnSpPr>
          <p:cNvPr id="10" name="Connettore 2 9"/>
          <p:cNvCxnSpPr>
            <a:cxnSpLocks noChangeShapeType="1"/>
            <a:stCxn id="11" idx="1"/>
          </p:cNvCxnSpPr>
          <p:nvPr/>
        </p:nvCxnSpPr>
        <p:spPr bwMode="auto">
          <a:xfrm flipH="1">
            <a:off x="4178300" y="4040188"/>
            <a:ext cx="3514725" cy="215900"/>
          </a:xfrm>
          <a:prstGeom prst="straightConnector1">
            <a:avLst/>
          </a:prstGeom>
          <a:noFill/>
          <a:ln w="19050" algn="ctr">
            <a:solidFill>
              <a:schemeClr val="bg1"/>
            </a:solidFill>
            <a:miter lim="800000"/>
            <a:headEnd/>
            <a:tailEnd type="triangle" w="med" len="med"/>
          </a:ln>
        </p:spPr>
      </p:cxnSp>
      <p:sp>
        <p:nvSpPr>
          <p:cNvPr id="11" name="Casella di testo 331"/>
          <p:cNvSpPr txBox="1"/>
          <p:nvPr/>
        </p:nvSpPr>
        <p:spPr>
          <a:xfrm>
            <a:off x="7693025" y="3814763"/>
            <a:ext cx="1252538" cy="450850"/>
          </a:xfrm>
          <a:prstGeom prst="rect">
            <a:avLst/>
          </a:prstGeom>
          <a:solidFill>
            <a:schemeClr val="accent2">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a:lstStyle/>
          <a:p>
            <a:pPr fontAlgn="auto">
              <a:spcBef>
                <a:spcPts val="0"/>
              </a:spcBef>
              <a:spcAft>
                <a:spcPts val="0"/>
              </a:spcAft>
              <a:defRPr/>
            </a:pPr>
            <a:r>
              <a:rPr lang="it-IT" dirty="0">
                <a:solidFill>
                  <a:srgbClr val="FF0000"/>
                </a:solidFill>
              </a:rPr>
              <a:t>Area </a:t>
            </a:r>
            <a:r>
              <a:rPr lang="it-IT" dirty="0" err="1">
                <a:solidFill>
                  <a:srgbClr val="FF0000"/>
                </a:solidFill>
              </a:rPr>
              <a:t>S.I.C</a:t>
            </a:r>
            <a:r>
              <a:rPr lang="it-IT" dirty="0" err="1"/>
              <a:t>.</a:t>
            </a:r>
            <a:endParaRPr lang="it-IT" dirty="0"/>
          </a:p>
        </p:txBody>
      </p:sp>
      <p:sp>
        <p:nvSpPr>
          <p:cNvPr id="31755" name="Rectangle 11"/>
          <p:cNvSpPr>
            <a:spLocks noChangeArrowheads="1"/>
          </p:cNvSpPr>
          <p:nvPr/>
        </p:nvSpPr>
        <p:spPr bwMode="auto">
          <a:xfrm>
            <a:off x="298450" y="6116638"/>
            <a:ext cx="12871450" cy="641350"/>
          </a:xfrm>
          <a:prstGeom prst="rect">
            <a:avLst/>
          </a:prstGeom>
          <a:noFill/>
          <a:ln w="9525">
            <a:noFill/>
            <a:miter lim="800000"/>
            <a:headEnd/>
            <a:tailEnd/>
          </a:ln>
          <a:effectLst/>
        </p:spPr>
        <p:txBody>
          <a:bodyPr>
            <a:spAutoFit/>
          </a:bodyPr>
          <a:lstStyle/>
          <a:p>
            <a:r>
              <a:rPr lang="it-IT">
                <a:solidFill>
                  <a:srgbClr val="FFFFFF"/>
                </a:solidFill>
              </a:rPr>
              <a:t>Vi sono stati rinvenuti reperti archeologici ceramici ed alcuni resti d’utensili che confermano la frequentazione </a:t>
            </a:r>
          </a:p>
          <a:p>
            <a:r>
              <a:rPr lang="it-IT">
                <a:solidFill>
                  <a:srgbClr val="FFFFFF"/>
                </a:solidFill>
              </a:rPr>
              <a:t>umana già nell’</a:t>
            </a:r>
            <a:r>
              <a:rPr lang="it-IT"/>
              <a:t> </a:t>
            </a:r>
            <a:r>
              <a:rPr lang="it-IT">
                <a:solidFill>
                  <a:schemeClr val="bg1"/>
                </a:solidFill>
              </a:rPr>
              <a:t>età del Rame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0"/>
            <a:ext cx="12192000" cy="6858000"/>
          </a:xfrm>
          <a:prstGeom prst="rect">
            <a:avLst/>
          </a:prstGeom>
          <a:solidFill>
            <a:srgbClr val="0070C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0" anchor="ctr"/>
          <a:lstStyle/>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La classe 2° A </a:t>
            </a:r>
            <a:r>
              <a:rPr lang="it-IT" b="1"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C.A.T</a:t>
            </a: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 dell’ITGC Pitagora - </a:t>
            </a:r>
            <a:r>
              <a:rPr lang="it-IT" b="1"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Calvosa</a:t>
            </a: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 di Castrovillari, per partecipare al concorso</a:t>
            </a: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 “La mia terra vale”, ha avviato un percorso di conoscenza ADOTTANDO il SIC “ La Petrosa”.   </a:t>
            </a: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Il lavoro è stato realizzato dai seguenti alunni:</a:t>
            </a:r>
          </a:p>
          <a:p>
            <a:pPr algn="r"/>
            <a:endPar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Giovanni </a:t>
            </a:r>
            <a:r>
              <a:rPr lang="it-IT" b="1"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Bellizzi</a:t>
            </a:r>
            <a:endPar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Samuele Cosenza</a:t>
            </a: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Francesca Di  Cicco</a:t>
            </a: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Salvatore De Cicco</a:t>
            </a: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Francesco Di Luca</a:t>
            </a: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Giuseppe  Di Luca</a:t>
            </a:r>
          </a:p>
          <a:p>
            <a:pPr algn="r"/>
            <a:r>
              <a:rPr lang="it-IT" b="1"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Manuel Forte</a:t>
            </a: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Leone Gagliardi</a:t>
            </a: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Francesco </a:t>
            </a:r>
            <a:r>
              <a:rPr lang="it-IT"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Garofalo</a:t>
            </a:r>
            <a:endPar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Leonardo </a:t>
            </a:r>
            <a:r>
              <a:rPr lang="it-IT"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Gugliotti</a:t>
            </a:r>
            <a:endPar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Giulio </a:t>
            </a:r>
            <a:r>
              <a:rPr lang="it-IT"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Karabushi</a:t>
            </a:r>
            <a:endPar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r>
              <a:rPr lang="it-IT"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Anisia</a:t>
            </a: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 </a:t>
            </a:r>
            <a:r>
              <a:rPr lang="it-IT"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Monteleone</a:t>
            </a:r>
            <a:endPar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Luca Oliva</a:t>
            </a: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Federico Pace</a:t>
            </a: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Francesco Parisi</a:t>
            </a: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Ilenia Pellicano</a:t>
            </a: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Vladimir  </a:t>
            </a:r>
            <a:r>
              <a:rPr lang="it-IT"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Rinaldi</a:t>
            </a:r>
            <a:endPar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r>
              <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Giovanni </a:t>
            </a:r>
            <a:r>
              <a:rPr lang="it-IT" i="1" dirty="0" err="1"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rPr>
              <a:t>Tursi</a:t>
            </a:r>
            <a:endParaRPr lang="it-IT" i="1" dirty="0" smtClean="0">
              <a:ln w="18415" cmpd="sng">
                <a:solidFill>
                  <a:srgbClr val="FFFFFF"/>
                </a:solidFill>
                <a:prstDash val="solid"/>
              </a:ln>
              <a:solidFill>
                <a:srgbClr val="FFFFFF"/>
              </a:solidFill>
              <a:latin typeface="Arial Unicode MS" pitchFamily="34" charset="-128"/>
              <a:ea typeface="Arial Unicode MS" pitchFamily="34" charset="-128"/>
              <a:cs typeface="Arial Unicode MS" pitchFamily="34" charset="-128"/>
            </a:endParaRPr>
          </a:p>
          <a:p>
            <a:pPr algn="r"/>
            <a:endParaRPr lang="it-IT" i="1" dirty="0" smtClean="0">
              <a:solidFill>
                <a:schemeClr val="accent5">
                  <a:lumMod val="75000"/>
                </a:schemeClr>
              </a:solidFill>
              <a:latin typeface="Arial Unicode MS" pitchFamily="34" charset="-128"/>
              <a:ea typeface="Arial Unicode MS" pitchFamily="34" charset="-128"/>
              <a:cs typeface="Arial Unicode MS" pitchFamily="34" charset="-128"/>
            </a:endParaRPr>
          </a:p>
        </p:txBody>
      </p:sp>
      <p:pic>
        <p:nvPicPr>
          <p:cNvPr id="4" name="Immagine 3"/>
          <p:cNvPicPr>
            <a:picLocks noChangeAspect="1"/>
          </p:cNvPicPr>
          <p:nvPr/>
        </p:nvPicPr>
        <p:blipFill rotWithShape="1">
          <a:blip r:embed="rId2" cstate="print"/>
          <a:srcRect t="13416" b="11456"/>
          <a:stretch/>
        </p:blipFill>
        <p:spPr>
          <a:xfrm>
            <a:off x="646385" y="985071"/>
            <a:ext cx="5644056" cy="561502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770" name="Rettangolo 2"/>
          <p:cNvSpPr>
            <a:spLocks noChangeArrowheads="1"/>
          </p:cNvSpPr>
          <p:nvPr/>
        </p:nvSpPr>
        <p:spPr bwMode="auto">
          <a:xfrm>
            <a:off x="0" y="712788"/>
            <a:ext cx="12192000" cy="2147887"/>
          </a:xfrm>
          <a:prstGeom prst="rect">
            <a:avLst/>
          </a:prstGeom>
          <a:noFill/>
          <a:ln w="9525">
            <a:noFill/>
            <a:miter lim="800000"/>
            <a:headEnd/>
            <a:tailEnd/>
          </a:ln>
        </p:spPr>
        <p:txBody>
          <a:bodyPr>
            <a:spAutoFit/>
          </a:bodyPr>
          <a:lstStyle/>
          <a:p>
            <a:pPr algn="just">
              <a:lnSpc>
                <a:spcPct val="107000"/>
              </a:lnSpc>
            </a:pPr>
            <a:r>
              <a:rPr lang="it-IT" dirty="0">
                <a:solidFill>
                  <a:schemeClr val="bg1"/>
                </a:solidFill>
                <a:latin typeface="Calibri" pitchFamily="34" charset="0"/>
                <a:ea typeface="Calibri" pitchFamily="34" charset="0"/>
                <a:cs typeface="Times New Roman" pitchFamily="18" charset="0"/>
              </a:rPr>
              <a:t>Le informazioni storiche sull’area sono poche ed incerte. Gli storici ipotizzano che nella zona passava il tracciato di una strada romana, probabilmente un diverticolo della via </a:t>
            </a:r>
            <a:r>
              <a:rPr lang="it-IT" dirty="0" err="1">
                <a:solidFill>
                  <a:schemeClr val="bg1"/>
                </a:solidFill>
                <a:latin typeface="Calibri" pitchFamily="34" charset="0"/>
                <a:ea typeface="Calibri" pitchFamily="34" charset="0"/>
                <a:cs typeface="Times New Roman" pitchFamily="18" charset="0"/>
              </a:rPr>
              <a:t>Popilia</a:t>
            </a:r>
            <a:r>
              <a:rPr lang="it-IT" dirty="0">
                <a:solidFill>
                  <a:schemeClr val="bg1"/>
                </a:solidFill>
                <a:latin typeface="Calibri" pitchFamily="34" charset="0"/>
                <a:ea typeface="Calibri" pitchFamily="34" charset="0"/>
                <a:cs typeface="Times New Roman" pitchFamily="18" charset="0"/>
              </a:rPr>
              <a:t>; in tale territorio erano presenti delle strade di valico utilizzate per raggiungere l’altro versante montano:  il Passo del Vascello ed il  Passo del Principe.</a:t>
            </a:r>
            <a:endParaRPr lang="it-IT" sz="1600" dirty="0">
              <a:solidFill>
                <a:schemeClr val="bg1"/>
              </a:solidFill>
              <a:latin typeface="Calibri" pitchFamily="34" charset="0"/>
              <a:ea typeface="Calibri" pitchFamily="34" charset="0"/>
              <a:cs typeface="Times New Roman" pitchFamily="18" charset="0"/>
            </a:endParaRPr>
          </a:p>
          <a:p>
            <a:pPr algn="just">
              <a:lnSpc>
                <a:spcPct val="107000"/>
              </a:lnSpc>
              <a:spcAft>
                <a:spcPts val="800"/>
              </a:spcAft>
            </a:pPr>
            <a:r>
              <a:rPr lang="it-IT" dirty="0">
                <a:solidFill>
                  <a:schemeClr val="bg1"/>
                </a:solidFill>
                <a:latin typeface="Calibri" pitchFamily="34" charset="0"/>
                <a:ea typeface="Calibri" pitchFamily="34" charset="0"/>
                <a:cs typeface="Times New Roman" pitchFamily="18" charset="0"/>
              </a:rPr>
              <a:t>La toponomastica ci aiuta nell’immaginare come doveva essere l’area nei secoli passati, infatti il sito denominato “Quercia Marina” ci “racconta” la presenza di boschi di lecci; il vicino abitato di </a:t>
            </a:r>
            <a:r>
              <a:rPr lang="it-IT" dirty="0" err="1">
                <a:solidFill>
                  <a:schemeClr val="bg1"/>
                </a:solidFill>
                <a:latin typeface="Calibri" pitchFamily="34" charset="0"/>
                <a:ea typeface="Calibri" pitchFamily="34" charset="0"/>
                <a:cs typeface="Times New Roman" pitchFamily="18" charset="0"/>
              </a:rPr>
              <a:t>Frascineto</a:t>
            </a:r>
            <a:r>
              <a:rPr lang="it-IT" dirty="0">
                <a:solidFill>
                  <a:schemeClr val="bg1"/>
                </a:solidFill>
                <a:latin typeface="Calibri" pitchFamily="34" charset="0"/>
                <a:ea typeface="Calibri" pitchFamily="34" charset="0"/>
                <a:cs typeface="Times New Roman" pitchFamily="18" charset="0"/>
              </a:rPr>
              <a:t> è nato nella seconda metà </a:t>
            </a:r>
            <a:r>
              <a:rPr lang="it-IT" dirty="0" smtClean="0">
                <a:solidFill>
                  <a:schemeClr val="bg1"/>
                </a:solidFill>
                <a:latin typeface="Calibri" pitchFamily="34" charset="0"/>
                <a:ea typeface="Calibri" pitchFamily="34" charset="0"/>
                <a:cs typeface="Times New Roman" pitchFamily="18" charset="0"/>
              </a:rPr>
              <a:t>del  </a:t>
            </a:r>
            <a:r>
              <a:rPr lang="it-IT" dirty="0">
                <a:solidFill>
                  <a:schemeClr val="bg1"/>
                </a:solidFill>
                <a:latin typeface="Calibri" pitchFamily="34" charset="0"/>
                <a:ea typeface="Calibri" pitchFamily="34" charset="0"/>
                <a:cs typeface="Times New Roman" pitchFamily="18" charset="0"/>
              </a:rPr>
              <a:t>‘400, è </a:t>
            </a:r>
            <a:r>
              <a:rPr lang="it-IT" dirty="0" smtClean="0">
                <a:solidFill>
                  <a:schemeClr val="bg1"/>
                </a:solidFill>
                <a:latin typeface="Calibri" pitchFamily="34" charset="0"/>
                <a:ea typeface="Calibri" pitchFamily="34" charset="0"/>
                <a:cs typeface="Times New Roman" pitchFamily="18" charset="0"/>
              </a:rPr>
              <a:t> verosimile </a:t>
            </a:r>
            <a:r>
              <a:rPr lang="it-IT" dirty="0">
                <a:solidFill>
                  <a:schemeClr val="bg1"/>
                </a:solidFill>
                <a:latin typeface="Calibri" pitchFamily="34" charset="0"/>
                <a:ea typeface="Calibri" pitchFamily="34" charset="0"/>
                <a:cs typeface="Times New Roman" pitchFamily="18" charset="0"/>
              </a:rPr>
              <a:t>che nel corso dei secoli gli abitanti abbiano sfruttato ampiamente le risorse boschive.  Attualmente, la porzione più   settentrionale dell’area di cui ci occupiamo </a:t>
            </a:r>
            <a:r>
              <a:rPr lang="it-IT" dirty="0" smtClean="0">
                <a:solidFill>
                  <a:schemeClr val="bg1"/>
                </a:solidFill>
                <a:latin typeface="Calibri" pitchFamily="34" charset="0"/>
                <a:ea typeface="Calibri" pitchFamily="34" charset="0"/>
                <a:cs typeface="Times New Roman" pitchFamily="18" charset="0"/>
              </a:rPr>
              <a:t> </a:t>
            </a:r>
            <a:r>
              <a:rPr lang="it-IT" dirty="0">
                <a:solidFill>
                  <a:schemeClr val="bg1"/>
                </a:solidFill>
                <a:latin typeface="Calibri" pitchFamily="34" charset="0"/>
                <a:ea typeface="Calibri" pitchFamily="34" charset="0"/>
                <a:cs typeface="Times New Roman" pitchFamily="18" charset="0"/>
              </a:rPr>
              <a:t>è caratterizzata dalla presenza di lecci.</a:t>
            </a:r>
            <a:endParaRPr lang="it-IT" sz="1600" dirty="0">
              <a:solidFill>
                <a:schemeClr val="bg1"/>
              </a:solidFill>
              <a:latin typeface="Calibri" pitchFamily="34" charset="0"/>
              <a:ea typeface="Calibri" pitchFamily="34" charset="0"/>
              <a:cs typeface="Times New Roman" pitchFamily="18" charset="0"/>
            </a:endParaRPr>
          </a:p>
        </p:txBody>
      </p:sp>
      <p:sp>
        <p:nvSpPr>
          <p:cNvPr id="4" name="CasellaDiTesto 3"/>
          <p:cNvSpPr txBox="1"/>
          <p:nvPr/>
        </p:nvSpPr>
        <p:spPr>
          <a:xfrm>
            <a:off x="982663" y="190500"/>
            <a:ext cx="10226675" cy="579438"/>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ASPETTO STORICO</a:t>
            </a:r>
          </a:p>
        </p:txBody>
      </p:sp>
      <p:pic>
        <p:nvPicPr>
          <p:cNvPr id="32772" name="Immagine 4" descr="C:\Users\Pc Utente\Desktop\Massaria Quercia Marina.bmp"/>
          <p:cNvPicPr>
            <a:picLocks noChangeAspect="1" noChangeArrowheads="1"/>
          </p:cNvPicPr>
          <p:nvPr/>
        </p:nvPicPr>
        <p:blipFill>
          <a:blip r:embed="rId2" cstate="print"/>
          <a:srcRect/>
          <a:stretch>
            <a:fillRect/>
          </a:stretch>
        </p:blipFill>
        <p:spPr bwMode="auto">
          <a:xfrm>
            <a:off x="2292350" y="3027363"/>
            <a:ext cx="5180013" cy="3473450"/>
          </a:xfrm>
          <a:prstGeom prst="rect">
            <a:avLst/>
          </a:prstGeom>
          <a:noFill/>
          <a:ln w="9525">
            <a:noFill/>
            <a:miter lim="800000"/>
            <a:headEnd/>
            <a:tailEnd/>
          </a:ln>
        </p:spPr>
      </p:pic>
      <p:sp>
        <p:nvSpPr>
          <p:cNvPr id="6" name="CasellaDiTesto 5"/>
          <p:cNvSpPr txBox="1"/>
          <p:nvPr/>
        </p:nvSpPr>
        <p:spPr>
          <a:xfrm>
            <a:off x="7637731" y="4361145"/>
            <a:ext cx="3571875" cy="369332"/>
          </a:xfrm>
          <a:prstGeom prst="rect">
            <a:avLst/>
          </a:prstGeom>
          <a:noFill/>
        </p:spPr>
        <p:txBody>
          <a:bodyPr>
            <a:spAutoFit/>
          </a:bodyPr>
          <a:lstStyle/>
          <a:p>
            <a:pP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Masseria “Quercia Marina”</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3794" name="Rettangolo 2"/>
          <p:cNvSpPr>
            <a:spLocks noChangeArrowheads="1"/>
          </p:cNvSpPr>
          <p:nvPr/>
        </p:nvSpPr>
        <p:spPr bwMode="auto">
          <a:xfrm>
            <a:off x="0" y="1144588"/>
            <a:ext cx="12192000" cy="973137"/>
          </a:xfrm>
          <a:prstGeom prst="rect">
            <a:avLst/>
          </a:prstGeom>
          <a:noFill/>
          <a:ln w="9525">
            <a:noFill/>
            <a:miter lim="800000"/>
            <a:headEnd/>
            <a:tailEnd/>
          </a:ln>
        </p:spPr>
        <p:txBody>
          <a:bodyPr>
            <a:spAutoFit/>
          </a:bodyPr>
          <a:lstStyle/>
          <a:p>
            <a:pPr algn="just">
              <a:lnSpc>
                <a:spcPct val="107000"/>
              </a:lnSpc>
              <a:spcAft>
                <a:spcPts val="800"/>
              </a:spcAft>
            </a:pPr>
            <a:r>
              <a:rPr lang="it-IT">
                <a:solidFill>
                  <a:schemeClr val="bg1"/>
                </a:solidFill>
                <a:latin typeface="Calibri" pitchFamily="34" charset="0"/>
                <a:ea typeface="Calibri" pitchFamily="34" charset="0"/>
                <a:cs typeface="Times New Roman" pitchFamily="18" charset="0"/>
              </a:rPr>
              <a:t>Nel 1826 Michele Tenore, il famoso medico napoletano autore di </a:t>
            </a:r>
            <a:r>
              <a:rPr lang="it-IT" i="1">
                <a:solidFill>
                  <a:schemeClr val="bg1"/>
                </a:solidFill>
                <a:latin typeface="Calibri" pitchFamily="34" charset="0"/>
                <a:ea typeface="Calibri" pitchFamily="34" charset="0"/>
                <a:cs typeface="Times New Roman" pitchFamily="18" charset="0"/>
              </a:rPr>
              <a:t>Viaggio in alcuni luoghi della Basilicata e della Calabria citeriore</a:t>
            </a:r>
            <a:r>
              <a:rPr lang="it-IT">
                <a:solidFill>
                  <a:schemeClr val="bg1"/>
                </a:solidFill>
                <a:latin typeface="Calibri" pitchFamily="34" charset="0"/>
                <a:ea typeface="Calibri" pitchFamily="34" charset="0"/>
                <a:cs typeface="Times New Roman" pitchFamily="18" charset="0"/>
              </a:rPr>
              <a:t>, ha sicuramente incontrato delle querce di cui ci parla, lasciate le quali ci descrive la Petrosa come un luogo dal suolo di qualità “infelice”, talmente caldo (7 Luglio) da essere paragonato ad “una contrada africana”.</a:t>
            </a:r>
            <a:endParaRPr lang="it-IT" sz="1600">
              <a:solidFill>
                <a:schemeClr val="bg1"/>
              </a:solidFill>
              <a:latin typeface="Calibri" pitchFamily="34" charset="0"/>
              <a:ea typeface="Calibri" pitchFamily="34" charset="0"/>
              <a:cs typeface="Times New Roman" pitchFamily="18" charset="0"/>
            </a:endParaRPr>
          </a:p>
        </p:txBody>
      </p:sp>
      <p:sp>
        <p:nvSpPr>
          <p:cNvPr id="4" name="CasellaDiTesto 3"/>
          <p:cNvSpPr txBox="1"/>
          <p:nvPr/>
        </p:nvSpPr>
        <p:spPr>
          <a:xfrm>
            <a:off x="914400" y="190500"/>
            <a:ext cx="10226675" cy="1066800"/>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MICHELE TENORE ‘’Viaggio in alcuni luoghi della Basilicata e della Calabria citeriore’’</a:t>
            </a:r>
          </a:p>
        </p:txBody>
      </p:sp>
      <p:pic>
        <p:nvPicPr>
          <p:cNvPr id="33796" name="Immagine 4" descr="C:\Users\Pc Utente\Desktop\Estratto testo Michele Tentore.bmp"/>
          <p:cNvPicPr>
            <a:picLocks noChangeAspect="1" noChangeArrowheads="1"/>
          </p:cNvPicPr>
          <p:nvPr/>
        </p:nvPicPr>
        <p:blipFill>
          <a:blip r:embed="rId2" cstate="print"/>
          <a:srcRect/>
          <a:stretch>
            <a:fillRect/>
          </a:stretch>
        </p:blipFill>
        <p:spPr bwMode="auto">
          <a:xfrm>
            <a:off x="1843088" y="2181225"/>
            <a:ext cx="3952875" cy="4460875"/>
          </a:xfrm>
          <a:prstGeom prst="rect">
            <a:avLst/>
          </a:prstGeom>
          <a:noFill/>
          <a:ln w="9525">
            <a:noFill/>
            <a:miter lim="800000"/>
            <a:headEnd/>
            <a:tailEnd/>
          </a:ln>
        </p:spPr>
      </p:pic>
      <p:pic>
        <p:nvPicPr>
          <p:cNvPr id="33797" name="Immagine 5" descr="C:\Users\Pc Utente\Desktop\frontespizio Tenore.bmp"/>
          <p:cNvPicPr>
            <a:picLocks noChangeAspect="1" noChangeArrowheads="1"/>
          </p:cNvPicPr>
          <p:nvPr/>
        </p:nvPicPr>
        <p:blipFill>
          <a:blip r:embed="rId3" cstate="print"/>
          <a:srcRect/>
          <a:stretch>
            <a:fillRect/>
          </a:stretch>
        </p:blipFill>
        <p:spPr bwMode="auto">
          <a:xfrm>
            <a:off x="6457950" y="2181225"/>
            <a:ext cx="3952875" cy="450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90500"/>
            <a:ext cx="10226675" cy="579438"/>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ASPETTO STORICO</a:t>
            </a:r>
          </a:p>
        </p:txBody>
      </p:sp>
      <p:sp>
        <p:nvSpPr>
          <p:cNvPr id="34819" name="Rettangolo 3"/>
          <p:cNvSpPr>
            <a:spLocks noChangeArrowheads="1"/>
          </p:cNvSpPr>
          <p:nvPr/>
        </p:nvSpPr>
        <p:spPr bwMode="auto">
          <a:xfrm>
            <a:off x="192088" y="712788"/>
            <a:ext cx="11737975" cy="1266825"/>
          </a:xfrm>
          <a:prstGeom prst="rect">
            <a:avLst/>
          </a:prstGeom>
          <a:noFill/>
          <a:ln w="9525">
            <a:noFill/>
            <a:miter lim="800000"/>
            <a:headEnd/>
            <a:tailEnd/>
          </a:ln>
        </p:spPr>
        <p:txBody>
          <a:bodyPr>
            <a:spAutoFit/>
          </a:bodyPr>
          <a:lstStyle/>
          <a:p>
            <a:pPr algn="just">
              <a:lnSpc>
                <a:spcPct val="107000"/>
              </a:lnSpc>
            </a:pPr>
            <a:r>
              <a:rPr lang="it-IT">
                <a:solidFill>
                  <a:schemeClr val="bg1"/>
                </a:solidFill>
                <a:latin typeface="Calibri" pitchFamily="34" charset="0"/>
                <a:ea typeface="Calibri" pitchFamily="34" charset="0"/>
                <a:cs typeface="Times New Roman" pitchFamily="18" charset="0"/>
              </a:rPr>
              <a:t>I terreni pedemontani sono stati destinati al pascolo, ma anche soggetti allo sfruttamento agricolo per produrre cereali nonostante la natura arida del suolo. Alcuni settori marginali dell’area sono stati assegnati in enfiteusi, sappiamo però che, visto un documento notarile datato 1921 fornitoci dal sig. Serafino Pellicano, gran parte dei suoli effettivamente inclusi nell’area S.I.C erano proprietà privata, in particolare del sig. Carlo Pellicano.</a:t>
            </a:r>
            <a:endParaRPr lang="it-IT" sz="1600">
              <a:solidFill>
                <a:schemeClr val="bg1"/>
              </a:solidFill>
              <a:latin typeface="Calibri" pitchFamily="34" charset="0"/>
              <a:ea typeface="Calibri" pitchFamily="34" charset="0"/>
              <a:cs typeface="Times New Roman" pitchFamily="18" charset="0"/>
            </a:endParaRPr>
          </a:p>
        </p:txBody>
      </p:sp>
      <p:pic>
        <p:nvPicPr>
          <p:cNvPr id="34820" name="Immagine 4" descr="C:\Users\Pc Utente\Documents\scuola\2a cat\Scuola 2 ag\Progetti ambiente\Progetto la mia terra vale Petrosa\info geologia SIC Petrosa\Foto petrosa\IMG_1302.JPG"/>
          <p:cNvPicPr>
            <a:picLocks noChangeAspect="1" noChangeArrowheads="1"/>
          </p:cNvPicPr>
          <p:nvPr/>
        </p:nvPicPr>
        <p:blipFill>
          <a:blip r:embed="rId2" cstate="print"/>
          <a:srcRect/>
          <a:stretch>
            <a:fillRect/>
          </a:stretch>
        </p:blipFill>
        <p:spPr bwMode="auto">
          <a:xfrm>
            <a:off x="2243028" y="2363788"/>
            <a:ext cx="6002337" cy="4494212"/>
          </a:xfrm>
          <a:prstGeom prst="rect">
            <a:avLst/>
          </a:prstGeom>
          <a:noFill/>
          <a:ln w="9525">
            <a:noFill/>
            <a:miter lim="800000"/>
            <a:headEnd/>
            <a:tailEnd/>
          </a:ln>
        </p:spPr>
      </p:pic>
      <p:sp>
        <p:nvSpPr>
          <p:cNvPr id="6" name="Rettangolo 5"/>
          <p:cNvSpPr/>
          <p:nvPr/>
        </p:nvSpPr>
        <p:spPr>
          <a:xfrm>
            <a:off x="8882063" y="3429000"/>
            <a:ext cx="2044149" cy="369332"/>
          </a:xfrm>
          <a:prstGeom prst="rect">
            <a:avLst/>
          </a:prstGeom>
        </p:spPr>
        <p:txBody>
          <a:bodyPr wrap="none">
            <a:spAutoFit/>
          </a:bodyPr>
          <a:lstStyle/>
          <a:p>
            <a:pP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Bestiame al pascolo</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5842" name="Rettangolo 2"/>
          <p:cNvSpPr>
            <a:spLocks noChangeArrowheads="1"/>
          </p:cNvSpPr>
          <p:nvPr/>
        </p:nvSpPr>
        <p:spPr bwMode="auto">
          <a:xfrm>
            <a:off x="0" y="903288"/>
            <a:ext cx="12192000" cy="973137"/>
          </a:xfrm>
          <a:prstGeom prst="rect">
            <a:avLst/>
          </a:prstGeom>
          <a:noFill/>
          <a:ln w="9525">
            <a:noFill/>
            <a:miter lim="800000"/>
            <a:headEnd/>
            <a:tailEnd/>
          </a:ln>
        </p:spPr>
        <p:txBody>
          <a:bodyPr>
            <a:spAutoFit/>
          </a:bodyPr>
          <a:lstStyle/>
          <a:p>
            <a:pPr algn="just">
              <a:lnSpc>
                <a:spcPct val="107000"/>
              </a:lnSpc>
            </a:pPr>
            <a:r>
              <a:rPr lang="it-IT" dirty="0">
                <a:solidFill>
                  <a:schemeClr val="bg1"/>
                </a:solidFill>
                <a:latin typeface="Calibri" pitchFamily="34" charset="0"/>
                <a:ea typeface="Calibri" pitchFamily="34" charset="0"/>
                <a:cs typeface="Times New Roman" pitchFamily="18" charset="0"/>
              </a:rPr>
              <a:t>Negli primi anni del ‘900 l’area era attraversata dalle teleferiche che trasportavano tronchi di faggio a servizio </a:t>
            </a:r>
            <a:r>
              <a:rPr lang="it-IT" dirty="0" smtClean="0">
                <a:solidFill>
                  <a:schemeClr val="bg1"/>
                </a:solidFill>
                <a:latin typeface="Calibri" pitchFamily="34" charset="0"/>
                <a:ea typeface="Calibri" pitchFamily="34" charset="0"/>
                <a:cs typeface="Times New Roman" pitchFamily="18" charset="0"/>
              </a:rPr>
              <a:t>dell’industria </a:t>
            </a:r>
            <a:r>
              <a:rPr lang="it-IT" dirty="0">
                <a:solidFill>
                  <a:schemeClr val="bg1"/>
                </a:solidFill>
                <a:latin typeface="Calibri" pitchFamily="34" charset="0"/>
                <a:ea typeface="Calibri" pitchFamily="34" charset="0"/>
                <a:cs typeface="Times New Roman" pitchFamily="18" charset="0"/>
              </a:rPr>
              <a:t>boschiva allora fiorente, alla segheria a vapore ubicata nella zona della Pietà nel comune di Castrovillari. </a:t>
            </a:r>
            <a:endParaRPr lang="it-IT" sz="1600" dirty="0">
              <a:solidFill>
                <a:schemeClr val="bg1"/>
              </a:solidFill>
              <a:latin typeface="Calibri" pitchFamily="34" charset="0"/>
              <a:ea typeface="Calibri" pitchFamily="34" charset="0"/>
              <a:cs typeface="Times New Roman" pitchFamily="18" charset="0"/>
            </a:endParaRPr>
          </a:p>
          <a:p>
            <a:pPr algn="just">
              <a:lnSpc>
                <a:spcPct val="107000"/>
              </a:lnSpc>
              <a:spcAft>
                <a:spcPts val="800"/>
              </a:spcAft>
            </a:pPr>
            <a:r>
              <a:rPr lang="it-IT" dirty="0">
                <a:solidFill>
                  <a:schemeClr val="bg1"/>
                </a:solidFill>
                <a:latin typeface="Calibri" pitchFamily="34" charset="0"/>
                <a:ea typeface="Calibri" pitchFamily="34" charset="0"/>
                <a:cs typeface="Times New Roman" pitchFamily="18" charset="0"/>
              </a:rPr>
              <a:t>Sono presenti delle cave per estrarre rocce, alcune, abusive ed abbandonate</a:t>
            </a:r>
            <a:r>
              <a:rPr lang="it-IT" dirty="0" smtClean="0">
                <a:solidFill>
                  <a:schemeClr val="bg1"/>
                </a:solidFill>
                <a:latin typeface="Calibri" pitchFamily="34" charset="0"/>
                <a:ea typeface="Calibri" pitchFamily="34" charset="0"/>
                <a:cs typeface="Times New Roman" pitchFamily="18" charset="0"/>
              </a:rPr>
              <a:t>, ed </a:t>
            </a:r>
            <a:r>
              <a:rPr lang="it-IT" dirty="0">
                <a:solidFill>
                  <a:schemeClr val="bg1"/>
                </a:solidFill>
                <a:latin typeface="Calibri" pitchFamily="34" charset="0"/>
                <a:ea typeface="Calibri" pitchFamily="34" charset="0"/>
                <a:cs typeface="Times New Roman" pitchFamily="18" charset="0"/>
              </a:rPr>
              <a:t>una di proprietà </a:t>
            </a:r>
            <a:r>
              <a:rPr lang="it-IT" dirty="0" smtClean="0">
                <a:solidFill>
                  <a:schemeClr val="bg1"/>
                </a:solidFill>
                <a:latin typeface="Calibri" pitchFamily="34" charset="0"/>
                <a:ea typeface="Calibri" pitchFamily="34" charset="0"/>
                <a:cs typeface="Times New Roman" pitchFamily="18" charset="0"/>
              </a:rPr>
              <a:t>privata  in via di dismissione</a:t>
            </a:r>
            <a:r>
              <a:rPr lang="it-IT" dirty="0">
                <a:solidFill>
                  <a:schemeClr val="bg1"/>
                </a:solidFill>
                <a:latin typeface="Calibri" pitchFamily="34" charset="0"/>
                <a:ea typeface="Calibri" pitchFamily="34" charset="0"/>
                <a:cs typeface="Times New Roman" pitchFamily="18" charset="0"/>
              </a:rPr>
              <a:t>.</a:t>
            </a:r>
            <a:r>
              <a:rPr lang="it-IT" dirty="0">
                <a:latin typeface="Calibri" pitchFamily="34" charset="0"/>
                <a:ea typeface="Calibri" pitchFamily="34" charset="0"/>
                <a:cs typeface="Times New Roman" pitchFamily="18" charset="0"/>
              </a:rPr>
              <a:t> </a:t>
            </a:r>
            <a:endParaRPr lang="it-IT" sz="1600" dirty="0">
              <a:latin typeface="Calibri" pitchFamily="34" charset="0"/>
              <a:ea typeface="Calibri" pitchFamily="34" charset="0"/>
              <a:cs typeface="Times New Roman" pitchFamily="18" charset="0"/>
            </a:endParaRPr>
          </a:p>
        </p:txBody>
      </p:sp>
      <p:sp>
        <p:nvSpPr>
          <p:cNvPr id="4" name="CasellaDiTesto 3"/>
          <p:cNvSpPr txBox="1"/>
          <p:nvPr/>
        </p:nvSpPr>
        <p:spPr>
          <a:xfrm>
            <a:off x="982663" y="190500"/>
            <a:ext cx="10226675" cy="579438"/>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ASPETTO STORICO</a:t>
            </a:r>
          </a:p>
        </p:txBody>
      </p:sp>
      <p:pic>
        <p:nvPicPr>
          <p:cNvPr id="35844" name="Immagine 5" descr="C:\Users\Pc Utente\Documents\scuola\2a cat\Scuola 2 ag\Progetti ambiente\Progetto la mia terra vale Petrosa\info geologia SIC Petrosa\Foto petrosa\IMG_1208.JPG"/>
          <p:cNvPicPr>
            <a:picLocks noChangeAspect="1" noChangeArrowheads="1"/>
          </p:cNvPicPr>
          <p:nvPr/>
        </p:nvPicPr>
        <p:blipFill>
          <a:blip r:embed="rId2" cstate="print"/>
          <a:srcRect/>
          <a:stretch>
            <a:fillRect/>
          </a:stretch>
        </p:blipFill>
        <p:spPr bwMode="auto">
          <a:xfrm>
            <a:off x="874713" y="2490788"/>
            <a:ext cx="3521075" cy="2609850"/>
          </a:xfrm>
          <a:prstGeom prst="rect">
            <a:avLst/>
          </a:prstGeom>
          <a:noFill/>
          <a:ln w="9525">
            <a:noFill/>
            <a:miter lim="800000"/>
            <a:headEnd/>
            <a:tailEnd/>
          </a:ln>
        </p:spPr>
      </p:pic>
      <p:pic>
        <p:nvPicPr>
          <p:cNvPr id="35845" name="Immagine 6" descr="C:\Users\Pc Utente\Documents\scuola\2a cat\Scuola 2 ag\Progetti ambiente\Progetto la mia terra vale Petrosa\info geologia SIC Petrosa\Foto petrosa\IMG_1298.JPG"/>
          <p:cNvPicPr>
            <a:picLocks noChangeAspect="1" noChangeArrowheads="1"/>
          </p:cNvPicPr>
          <p:nvPr/>
        </p:nvPicPr>
        <p:blipFill>
          <a:blip r:embed="rId3" cstate="print"/>
          <a:srcRect t="2" b="52"/>
          <a:stretch>
            <a:fillRect/>
          </a:stretch>
        </p:blipFill>
        <p:spPr bwMode="auto">
          <a:xfrm>
            <a:off x="7000875" y="2476500"/>
            <a:ext cx="3521075" cy="2609850"/>
          </a:xfrm>
          <a:prstGeom prst="rect">
            <a:avLst/>
          </a:prstGeom>
          <a:noFill/>
          <a:ln w="9525">
            <a:noFill/>
            <a:miter lim="800000"/>
            <a:headEnd/>
            <a:tailEnd/>
          </a:ln>
        </p:spPr>
      </p:pic>
      <p:sp>
        <p:nvSpPr>
          <p:cNvPr id="9" name="Rettangolo 8"/>
          <p:cNvSpPr/>
          <p:nvPr/>
        </p:nvSpPr>
        <p:spPr>
          <a:xfrm>
            <a:off x="2021199" y="5127292"/>
            <a:ext cx="1206677" cy="369332"/>
          </a:xfrm>
          <a:prstGeom prst="rect">
            <a:avLst/>
          </a:prstGeom>
        </p:spPr>
        <p:txBody>
          <a:bodyPr wrap="none">
            <a:spAutoFit/>
          </a:bodyPr>
          <a:lstStyle/>
          <a:p>
            <a:pP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Cava </a:t>
            </a:r>
            <a:r>
              <a:rPr lang="it-IT" i="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D’Atri</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0" name="Rettangolo 9"/>
          <p:cNvSpPr/>
          <p:nvPr/>
        </p:nvSpPr>
        <p:spPr>
          <a:xfrm>
            <a:off x="6972096" y="5028811"/>
            <a:ext cx="3622883" cy="646331"/>
          </a:xfrm>
          <a:prstGeom prst="rect">
            <a:avLst/>
          </a:prstGeom>
        </p:spPr>
        <p:txBody>
          <a:bodyPr>
            <a:spAutoFit/>
          </a:bodyPr>
          <a:lstStyle/>
          <a:p>
            <a:pP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Cava oggi abbandonata ricadente nel S.I.C.</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35848" name="Rettangolo 12"/>
          <p:cNvSpPr>
            <a:spLocks noChangeArrowheads="1"/>
          </p:cNvSpPr>
          <p:nvPr/>
        </p:nvSpPr>
        <p:spPr bwMode="auto">
          <a:xfrm>
            <a:off x="0" y="5626100"/>
            <a:ext cx="12192000" cy="981423"/>
          </a:xfrm>
          <a:prstGeom prst="rect">
            <a:avLst/>
          </a:prstGeom>
          <a:noFill/>
          <a:ln w="9525">
            <a:noFill/>
            <a:miter lim="800000"/>
            <a:headEnd/>
            <a:tailEnd/>
          </a:ln>
        </p:spPr>
        <p:txBody>
          <a:bodyPr>
            <a:spAutoFit/>
          </a:bodyPr>
          <a:lstStyle/>
          <a:p>
            <a:pPr algn="just">
              <a:lnSpc>
                <a:spcPct val="107000"/>
              </a:lnSpc>
            </a:pPr>
            <a:r>
              <a:rPr lang="it-IT" dirty="0">
                <a:solidFill>
                  <a:schemeClr val="bg1"/>
                </a:solidFill>
                <a:latin typeface="Calibri" pitchFamily="34" charset="0"/>
                <a:ea typeface="Calibri" pitchFamily="34" charset="0"/>
                <a:cs typeface="Times New Roman" pitchFamily="18" charset="0"/>
              </a:rPr>
              <a:t>La presenza dell’autostrada ha favorito una percezione negativa del luogo da parte della collettività e quindi il suo abbandono.</a:t>
            </a:r>
            <a:endParaRPr lang="it-IT" sz="1600" dirty="0">
              <a:solidFill>
                <a:schemeClr val="bg1"/>
              </a:solidFill>
              <a:latin typeface="Calibri" pitchFamily="34" charset="0"/>
              <a:ea typeface="Calibri" pitchFamily="34" charset="0"/>
              <a:cs typeface="Times New Roman" pitchFamily="18" charset="0"/>
            </a:endParaRPr>
          </a:p>
          <a:p>
            <a:pPr algn="just">
              <a:lnSpc>
                <a:spcPct val="107000"/>
              </a:lnSpc>
              <a:spcAft>
                <a:spcPts val="800"/>
              </a:spcAft>
            </a:pPr>
            <a:r>
              <a:rPr lang="it-IT" dirty="0">
                <a:solidFill>
                  <a:schemeClr val="bg1"/>
                </a:solidFill>
                <a:latin typeface="Calibri" pitchFamily="34" charset="0"/>
                <a:ea typeface="Calibri" pitchFamily="34" charset="0"/>
                <a:cs typeface="Times New Roman" pitchFamily="18" charset="0"/>
              </a:rPr>
              <a:t>Nel 1988 è stato istituito l’Ente </a:t>
            </a:r>
            <a:r>
              <a:rPr lang="it-IT" dirty="0" smtClean="0">
                <a:solidFill>
                  <a:schemeClr val="bg1"/>
                </a:solidFill>
                <a:latin typeface="Calibri" pitchFamily="34" charset="0"/>
                <a:ea typeface="Calibri" pitchFamily="34" charset="0"/>
                <a:cs typeface="Times New Roman" pitchFamily="18" charset="0"/>
              </a:rPr>
              <a:t>Parco</a:t>
            </a:r>
            <a:r>
              <a:rPr lang="it-IT" dirty="0">
                <a:solidFill>
                  <a:schemeClr val="bg1"/>
                </a:solidFill>
                <a:latin typeface="Calibri" pitchFamily="34" charset="0"/>
                <a:ea typeface="Calibri" pitchFamily="34" charset="0"/>
                <a:cs typeface="Times New Roman" pitchFamily="18" charset="0"/>
              </a:rPr>
              <a:t>, mentre la </a:t>
            </a:r>
            <a:r>
              <a:rPr lang="it-IT" dirty="0" err="1" smtClean="0">
                <a:solidFill>
                  <a:schemeClr val="bg1"/>
                </a:solidFill>
                <a:latin typeface="Calibri" pitchFamily="34" charset="0"/>
                <a:ea typeface="Calibri" pitchFamily="34" charset="0"/>
                <a:cs typeface="Times New Roman" pitchFamily="18" charset="0"/>
              </a:rPr>
              <a:t>perimetrazione</a:t>
            </a:r>
            <a:r>
              <a:rPr lang="it-IT" dirty="0" smtClean="0">
                <a:solidFill>
                  <a:schemeClr val="bg1"/>
                </a:solidFill>
                <a:latin typeface="Calibri" pitchFamily="34" charset="0"/>
                <a:ea typeface="Calibri" pitchFamily="34" charset="0"/>
                <a:cs typeface="Times New Roman" pitchFamily="18" charset="0"/>
              </a:rPr>
              <a:t> </a:t>
            </a:r>
            <a:r>
              <a:rPr lang="it-IT" dirty="0">
                <a:solidFill>
                  <a:schemeClr val="bg1"/>
                </a:solidFill>
                <a:latin typeface="Calibri" pitchFamily="34" charset="0"/>
                <a:ea typeface="Calibri" pitchFamily="34" charset="0"/>
                <a:cs typeface="Times New Roman" pitchFamily="18" charset="0"/>
              </a:rPr>
              <a:t>provvisoria è stata realizzata nel 1990. E</a:t>
            </a:r>
            <a:r>
              <a:rPr lang="it-IT" dirty="0" smtClean="0">
                <a:solidFill>
                  <a:schemeClr val="bg1"/>
                </a:solidFill>
                <a:latin typeface="Calibri" pitchFamily="34" charset="0"/>
                <a:ea typeface="Calibri" pitchFamily="34" charset="0"/>
                <a:cs typeface="Times New Roman" pitchFamily="18" charset="0"/>
              </a:rPr>
              <a:t> </a:t>
            </a:r>
            <a:r>
              <a:rPr lang="it-IT" dirty="0">
                <a:solidFill>
                  <a:schemeClr val="bg1"/>
                </a:solidFill>
                <a:latin typeface="Calibri" pitchFamily="34" charset="0"/>
                <a:ea typeface="Calibri" pitchFamily="34" charset="0"/>
                <a:cs typeface="Times New Roman" pitchFamily="18" charset="0"/>
              </a:rPr>
              <a:t>in via definitiva dal 1993.</a:t>
            </a:r>
            <a:endParaRPr lang="it-IT" sz="1600" dirty="0">
              <a:solidFill>
                <a:schemeClr val="bg1"/>
              </a:solidFill>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6866" name="Rettangolo 2"/>
          <p:cNvSpPr>
            <a:spLocks noChangeArrowheads="1"/>
          </p:cNvSpPr>
          <p:nvPr/>
        </p:nvSpPr>
        <p:spPr bwMode="auto">
          <a:xfrm>
            <a:off x="0" y="903288"/>
            <a:ext cx="12192000" cy="1266825"/>
          </a:xfrm>
          <a:prstGeom prst="rect">
            <a:avLst/>
          </a:prstGeom>
          <a:noFill/>
          <a:ln w="9525">
            <a:noFill/>
            <a:miter lim="800000"/>
            <a:headEnd/>
            <a:tailEnd/>
          </a:ln>
        </p:spPr>
        <p:txBody>
          <a:bodyPr>
            <a:spAutoFit/>
          </a:bodyPr>
          <a:lstStyle/>
          <a:p>
            <a:pPr algn="just">
              <a:lnSpc>
                <a:spcPct val="107000"/>
              </a:lnSpc>
            </a:pPr>
            <a:r>
              <a:rPr lang="it-IT">
                <a:solidFill>
                  <a:schemeClr val="bg1"/>
                </a:solidFill>
                <a:latin typeface="Calibri" pitchFamily="34" charset="0"/>
                <a:ea typeface="Calibri" pitchFamily="34" charset="0"/>
                <a:cs typeface="Times New Roman" pitchFamily="18" charset="0"/>
              </a:rPr>
              <a:t>La particolare tipologia di materiale affiorante nel sottosuolo ha favorito la nascita, agli inizi degli anni ‘70 di uno stabilimento per la produzione di cemento. </a:t>
            </a:r>
            <a:endParaRPr lang="it-IT" sz="1600">
              <a:solidFill>
                <a:schemeClr val="bg1"/>
              </a:solidFill>
              <a:latin typeface="Calibri" pitchFamily="34" charset="0"/>
              <a:ea typeface="Calibri" pitchFamily="34" charset="0"/>
              <a:cs typeface="Times New Roman" pitchFamily="18" charset="0"/>
            </a:endParaRPr>
          </a:p>
          <a:p>
            <a:pPr algn="just">
              <a:lnSpc>
                <a:spcPct val="107000"/>
              </a:lnSpc>
              <a:spcAft>
                <a:spcPts val="800"/>
              </a:spcAft>
            </a:pPr>
            <a:r>
              <a:rPr lang="it-IT">
                <a:solidFill>
                  <a:schemeClr val="bg1"/>
                </a:solidFill>
                <a:latin typeface="Calibri" pitchFamily="34" charset="0"/>
                <a:ea typeface="Calibri" pitchFamily="34" charset="0"/>
                <a:cs typeface="Times New Roman" pitchFamily="18" charset="0"/>
              </a:rPr>
              <a:t>Difatti, ad oggi, è attiva ed autorizzata, una cava di calcare, a servizio del cementificio, di proprietà dell’Italcementi SpA che costituisce il margine orientale del S.I.C. </a:t>
            </a:r>
            <a:endParaRPr lang="it-IT" sz="1600">
              <a:solidFill>
                <a:schemeClr val="bg1"/>
              </a:solidFill>
              <a:latin typeface="Calibri" pitchFamily="34" charset="0"/>
              <a:ea typeface="Calibri" pitchFamily="34" charset="0"/>
              <a:cs typeface="Times New Roman" pitchFamily="18" charset="0"/>
            </a:endParaRPr>
          </a:p>
        </p:txBody>
      </p:sp>
      <p:sp>
        <p:nvSpPr>
          <p:cNvPr id="4" name="CasellaDiTesto 3"/>
          <p:cNvSpPr txBox="1"/>
          <p:nvPr/>
        </p:nvSpPr>
        <p:spPr>
          <a:xfrm>
            <a:off x="982663" y="190500"/>
            <a:ext cx="10226675" cy="579438"/>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ASPETTO STORICO</a:t>
            </a:r>
          </a:p>
        </p:txBody>
      </p:sp>
      <p:sp>
        <p:nvSpPr>
          <p:cNvPr id="12" name="Rettangolo 11"/>
          <p:cNvSpPr/>
          <p:nvPr/>
        </p:nvSpPr>
        <p:spPr>
          <a:xfrm>
            <a:off x="6378396" y="3780734"/>
            <a:ext cx="4375781" cy="369332"/>
          </a:xfrm>
          <a:prstGeom prst="rect">
            <a:avLst/>
          </a:prstGeom>
        </p:spPr>
        <p:txBody>
          <a:bodyPr>
            <a:spAutoFit/>
          </a:bodyPr>
          <a:lstStyle/>
          <a:p>
            <a:pP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Cava Italcementi attiva ed autorizzata</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pic>
        <p:nvPicPr>
          <p:cNvPr id="36869" name="Picture 2"/>
          <p:cNvPicPr>
            <a:picLocks noChangeAspect="1" noChangeArrowheads="1"/>
          </p:cNvPicPr>
          <p:nvPr/>
        </p:nvPicPr>
        <p:blipFill>
          <a:blip r:embed="rId2" cstate="print"/>
          <a:srcRect/>
          <a:stretch>
            <a:fillRect/>
          </a:stretch>
        </p:blipFill>
        <p:spPr bwMode="auto">
          <a:xfrm>
            <a:off x="168275" y="2241550"/>
            <a:ext cx="5891213" cy="429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VALENZE</a:t>
            </a:r>
          </a:p>
        </p:txBody>
      </p:sp>
      <p:sp>
        <p:nvSpPr>
          <p:cNvPr id="37891" name="Rectangle 6"/>
          <p:cNvSpPr>
            <a:spLocks noChangeArrowheads="1"/>
          </p:cNvSpPr>
          <p:nvPr/>
        </p:nvSpPr>
        <p:spPr bwMode="auto">
          <a:xfrm>
            <a:off x="5776913" y="44450"/>
            <a:ext cx="638175" cy="368300"/>
          </a:xfrm>
          <a:prstGeom prst="rect">
            <a:avLst/>
          </a:prstGeom>
          <a:noFill/>
          <a:ln w="9525">
            <a:noFill/>
            <a:miter lim="800000"/>
            <a:headEnd/>
            <a:tailEnd/>
          </a:ln>
        </p:spPr>
        <p:txBody>
          <a:bodyPr wrap="none" anchor="ctr">
            <a:spAutoFit/>
          </a:bodyPr>
          <a:lstStyle/>
          <a:p>
            <a:pPr indent="449263" algn="just" eaLnBrk="0" hangingPunct="0"/>
            <a:endParaRPr lang="it-IT"/>
          </a:p>
        </p:txBody>
      </p:sp>
      <p:sp>
        <p:nvSpPr>
          <p:cNvPr id="37892" name="CasellaDiTesto 11"/>
          <p:cNvSpPr txBox="1">
            <a:spLocks noChangeArrowheads="1"/>
          </p:cNvSpPr>
          <p:nvPr/>
        </p:nvSpPr>
        <p:spPr bwMode="auto">
          <a:xfrm>
            <a:off x="1660525" y="2152650"/>
            <a:ext cx="3727450" cy="2335213"/>
          </a:xfrm>
          <a:prstGeom prst="rect">
            <a:avLst/>
          </a:prstGeom>
          <a:noFill/>
          <a:ln w="9525">
            <a:noFill/>
            <a:miter lim="800000"/>
            <a:headEnd/>
            <a:tailEnd/>
          </a:ln>
        </p:spPr>
        <p:txBody>
          <a:bodyPr>
            <a:spAutoFit/>
          </a:bodyPr>
          <a:lstStyle/>
          <a:p>
            <a:endParaRPr lang="it-IT">
              <a:latin typeface="Calibri" pitchFamily="34" charset="0"/>
            </a:endParaRPr>
          </a:p>
        </p:txBody>
      </p:sp>
      <p:sp>
        <p:nvSpPr>
          <p:cNvPr id="37893" name="CasellaDiTesto 13"/>
          <p:cNvSpPr txBox="1">
            <a:spLocks noChangeArrowheads="1"/>
          </p:cNvSpPr>
          <p:nvPr/>
        </p:nvSpPr>
        <p:spPr bwMode="auto">
          <a:xfrm>
            <a:off x="144463" y="704850"/>
            <a:ext cx="6176962" cy="6408738"/>
          </a:xfrm>
          <a:prstGeom prst="rect">
            <a:avLst/>
          </a:prstGeom>
          <a:noFill/>
          <a:ln w="9525">
            <a:noFill/>
            <a:miter lim="800000"/>
            <a:headEnd/>
            <a:tailEnd/>
          </a:ln>
        </p:spPr>
        <p:txBody>
          <a:bodyPr>
            <a:spAutoFit/>
          </a:bodyPr>
          <a:lstStyle/>
          <a:p>
            <a:pPr algn="just" eaLnBrk="0" hangingPunct="0"/>
            <a:r>
              <a:rPr lang="it-IT">
                <a:latin typeface="Calibri" pitchFamily="34" charset="0"/>
                <a:ea typeface="Calibri" pitchFamily="34" charset="0"/>
                <a:cs typeface="Times New Roman" pitchFamily="18" charset="0"/>
              </a:rPr>
              <a:t>"</a:t>
            </a:r>
            <a:r>
              <a:rPr lang="it-IT">
                <a:solidFill>
                  <a:schemeClr val="bg1"/>
                </a:solidFill>
                <a:latin typeface="Calibri" pitchFamily="34" charset="0"/>
                <a:ea typeface="Calibri" pitchFamily="34" charset="0"/>
                <a:cs typeface="Times New Roman" pitchFamily="18" charset="0"/>
              </a:rPr>
              <a:t>Il SIC La Petrosa", dall’apparenza selvaggia e desolata, propone delle ricchezze naturali uniche. Gli habitat riconosciuti sono due  “</a:t>
            </a:r>
            <a:r>
              <a:rPr lang="it-IT" i="1">
                <a:solidFill>
                  <a:schemeClr val="bg1"/>
                </a:solidFill>
                <a:latin typeface="Calibri" pitchFamily="34" charset="0"/>
                <a:ea typeface="Calibri" pitchFamily="34" charset="0"/>
                <a:cs typeface="Times New Roman" pitchFamily="18" charset="0"/>
              </a:rPr>
              <a:t>Percorsi substeppici di graminacee e piante annue dei Thero-Brachypodietea”</a:t>
            </a:r>
            <a:r>
              <a:rPr lang="it-IT">
                <a:solidFill>
                  <a:schemeClr val="bg1"/>
                </a:solidFill>
                <a:latin typeface="Calibri" pitchFamily="34" charset="0"/>
                <a:ea typeface="Calibri" pitchFamily="34" charset="0"/>
                <a:cs typeface="Times New Roman" pitchFamily="18" charset="0"/>
              </a:rPr>
              <a:t> e "</a:t>
            </a:r>
            <a:r>
              <a:rPr lang="it-IT" i="1">
                <a:solidFill>
                  <a:schemeClr val="bg1"/>
                </a:solidFill>
                <a:latin typeface="Calibri" pitchFamily="34" charset="0"/>
                <a:ea typeface="Calibri" pitchFamily="34" charset="0"/>
                <a:cs typeface="Times New Roman" pitchFamily="18" charset="0"/>
              </a:rPr>
              <a:t>Arbusteti termo-mediterranei e pre-desertici</a:t>
            </a:r>
            <a:r>
              <a:rPr lang="it-IT">
                <a:solidFill>
                  <a:schemeClr val="bg1"/>
                </a:solidFill>
                <a:latin typeface="Calibri" pitchFamily="34" charset="0"/>
                <a:ea typeface="Calibri" pitchFamily="34" charset="0"/>
                <a:cs typeface="Times New Roman" pitchFamily="18" charset="0"/>
              </a:rPr>
              <a:t>”. L’area è caratterizzata da morfologie sub-pianeggianti a bassa pendenza, alle pendici meridionali del massiccio del Monte Pollino. In quest’area sono evidenti importanti strutture morfologiche riconosciute come conoidi alluvionali, forme dovute all’ accumulo pedemontano, ad opera dei corsi d’acqua che erodono e trasportano  del sedimento, caratterizzato da materiale grossolano derivato dall’erosione del versante di M. Manfriana a Nord e di Serra Dolcedorme a Nord Ovest.</a:t>
            </a:r>
            <a:endParaRPr lang="it-IT" sz="1600">
              <a:solidFill>
                <a:schemeClr val="bg1"/>
              </a:solidFill>
              <a:latin typeface="Calibri" pitchFamily="34" charset="0"/>
              <a:ea typeface="Calibri" pitchFamily="34" charset="0"/>
              <a:cs typeface="Times New Roman" pitchFamily="18" charset="0"/>
            </a:endParaRPr>
          </a:p>
          <a:p>
            <a:pPr algn="just" eaLnBrk="0" hangingPunct="0"/>
            <a:r>
              <a:rPr lang="it-IT">
                <a:solidFill>
                  <a:schemeClr val="bg1"/>
                </a:solidFill>
                <a:latin typeface="Calibri" pitchFamily="34" charset="0"/>
                <a:ea typeface="Calibri" pitchFamily="34" charset="0"/>
                <a:cs typeface="Times New Roman" pitchFamily="18" charset="0"/>
              </a:rPr>
              <a:t>A nord l’area è delimitata da un’importante struttura tettonica distensiva che ribassa la valle rispetto alla catena montuosa, favorendo ulteriormente i processi di erosione, trasporto e deposizione. La conoide è oggi ancora attiva ed estremamente antropizzata con la costruzione di strade per l’accesso ai vari campi coltivati ed ai numerosi pascoli. È caratterizzata da vegetazione arbustiva mediterranea e praterie substeppiche particolarmente ricche di specie di interesse fitogeografico. Il sito appartiene alle regione bioclimatica mediterranea e rientra nella fascia mesomediterranea a regime oceanico stagionale.</a:t>
            </a:r>
            <a:endParaRPr lang="it-IT" sz="1600">
              <a:solidFill>
                <a:schemeClr val="bg1"/>
              </a:solidFill>
              <a:latin typeface="Calibri" pitchFamily="34" charset="0"/>
              <a:ea typeface="Calibri" pitchFamily="34" charset="0"/>
              <a:cs typeface="Times New Roman" pitchFamily="18" charset="0"/>
            </a:endParaRPr>
          </a:p>
          <a:p>
            <a:endParaRPr lang="it-IT">
              <a:solidFill>
                <a:schemeClr val="bg1"/>
              </a:solidFill>
              <a:latin typeface="Calibri" pitchFamily="34" charset="0"/>
              <a:ea typeface="Calibri" pitchFamily="34" charset="0"/>
              <a:cs typeface="Times New Roman" pitchFamily="18" charset="0"/>
            </a:endParaRPr>
          </a:p>
        </p:txBody>
      </p:sp>
      <p:sp>
        <p:nvSpPr>
          <p:cNvPr id="16" name="CasellaDiTesto 15"/>
          <p:cNvSpPr txBox="1"/>
          <p:nvPr/>
        </p:nvSpPr>
        <p:spPr>
          <a:xfrm>
            <a:off x="7643531" y="5869859"/>
            <a:ext cx="4184277" cy="369332"/>
          </a:xfrm>
          <a:prstGeom prst="rect">
            <a:avLst/>
          </a:prstGeom>
          <a:noFill/>
        </p:spPr>
        <p:txBody>
          <a:bodyPr>
            <a:spAutoFit/>
          </a:bodyPr>
          <a:lstStyle/>
          <a:p>
            <a:pPr algn="ctr" fontAlgn="auto">
              <a:spcBef>
                <a:spcPts val="0"/>
              </a:spcBef>
              <a:spcAft>
                <a:spcPts val="0"/>
              </a:spcAft>
              <a:defRPr/>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Veduta area della Petrosa</a:t>
            </a:r>
          </a:p>
        </p:txBody>
      </p:sp>
      <p:pic>
        <p:nvPicPr>
          <p:cNvPr id="37895" name="Picture 2" descr="C:\Users\Claudio\Desktop\la mia terra vale 13 14\foto petrosa\foto contin\La flora la gariga\Euphorbia rigida e Gladiolus italicus.JPG"/>
          <p:cNvPicPr>
            <a:picLocks noChangeAspect="1" noChangeArrowheads="1"/>
          </p:cNvPicPr>
          <p:nvPr/>
        </p:nvPicPr>
        <p:blipFill>
          <a:blip r:embed="rId2" cstate="print"/>
          <a:srcRect/>
          <a:stretch>
            <a:fillRect/>
          </a:stretch>
        </p:blipFill>
        <p:spPr bwMode="auto">
          <a:xfrm>
            <a:off x="6727825" y="1785938"/>
            <a:ext cx="5149850" cy="3421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8914" name="CasellaDiTesto 1"/>
          <p:cNvSpPr txBox="1">
            <a:spLocks noChangeArrowheads="1"/>
          </p:cNvSpPr>
          <p:nvPr/>
        </p:nvSpPr>
        <p:spPr bwMode="auto">
          <a:xfrm>
            <a:off x="120650" y="774700"/>
            <a:ext cx="11955463" cy="2746375"/>
          </a:xfrm>
          <a:prstGeom prst="rect">
            <a:avLst/>
          </a:prstGeom>
          <a:noFill/>
          <a:ln w="9525">
            <a:noFill/>
            <a:miter lim="800000"/>
            <a:headEnd/>
            <a:tailEnd/>
          </a:ln>
        </p:spPr>
        <p:txBody>
          <a:bodyPr>
            <a:spAutoFit/>
          </a:bodyPr>
          <a:lstStyle/>
          <a:p>
            <a:pPr algn="just" eaLnBrk="0" hangingPunct="0"/>
            <a:r>
              <a:rPr lang="it-IT">
                <a:solidFill>
                  <a:schemeClr val="bg1"/>
                </a:solidFill>
                <a:latin typeface="Calibri" pitchFamily="34" charset="0"/>
                <a:ea typeface="Calibri" pitchFamily="34" charset="0"/>
                <a:cs typeface="Times New Roman" pitchFamily="18" charset="0"/>
              </a:rPr>
              <a:t>La vegetazione substeppica che caratterizza il sito, ospita un ricco contingente di specie vegetali e di orchidee </a:t>
            </a:r>
            <a:r>
              <a:rPr lang="it-IT" i="1">
                <a:solidFill>
                  <a:schemeClr val="bg1"/>
                </a:solidFill>
                <a:latin typeface="Calibri" pitchFamily="34" charset="0"/>
                <a:ea typeface="Calibri" pitchFamily="34" charset="0"/>
                <a:cs typeface="Times New Roman" pitchFamily="18" charset="0"/>
              </a:rPr>
              <a:t>(Ophrys pollinesis</a:t>
            </a:r>
            <a:r>
              <a:rPr lang="it-IT">
                <a:solidFill>
                  <a:schemeClr val="bg1"/>
                </a:solidFill>
                <a:latin typeface="Calibri" pitchFamily="34" charset="0"/>
                <a:ea typeface="Calibri" pitchFamily="34" charset="0"/>
                <a:cs typeface="Times New Roman" pitchFamily="18" charset="0"/>
              </a:rPr>
              <a:t>, </a:t>
            </a:r>
            <a:r>
              <a:rPr lang="it-IT" i="1">
                <a:solidFill>
                  <a:schemeClr val="bg1"/>
                </a:solidFill>
                <a:latin typeface="Calibri" pitchFamily="34" charset="0"/>
                <a:ea typeface="Calibri" pitchFamily="34" charset="0"/>
                <a:cs typeface="Times New Roman" pitchFamily="18" charset="0"/>
              </a:rPr>
              <a:t>Ophrys lacaitae</a:t>
            </a:r>
            <a:r>
              <a:rPr lang="it-IT">
                <a:solidFill>
                  <a:schemeClr val="bg1"/>
                </a:solidFill>
                <a:latin typeface="Calibri" pitchFamily="34" charset="0"/>
                <a:ea typeface="Calibri" pitchFamily="34" charset="0"/>
                <a:cs typeface="Times New Roman" pitchFamily="18" charset="0"/>
              </a:rPr>
              <a:t> endemica della Sicilia e dell’Italia meridionale, </a:t>
            </a:r>
            <a:r>
              <a:rPr lang="it-IT" i="1">
                <a:solidFill>
                  <a:schemeClr val="bg1"/>
                </a:solidFill>
                <a:latin typeface="Calibri" pitchFamily="34" charset="0"/>
                <a:ea typeface="Calibri" pitchFamily="34" charset="0"/>
                <a:cs typeface="Times New Roman" pitchFamily="18" charset="0"/>
              </a:rPr>
              <a:t>Himantoglossum</a:t>
            </a:r>
            <a:r>
              <a:rPr lang="it-IT">
                <a:solidFill>
                  <a:schemeClr val="bg1"/>
                </a:solidFill>
                <a:latin typeface="Calibri" pitchFamily="34" charset="0"/>
                <a:ea typeface="Calibri" pitchFamily="34" charset="0"/>
                <a:cs typeface="Times New Roman" pitchFamily="18" charset="0"/>
              </a:rPr>
              <a:t> </a:t>
            </a:r>
            <a:r>
              <a:rPr lang="it-IT" i="1">
                <a:solidFill>
                  <a:schemeClr val="bg1"/>
                </a:solidFill>
                <a:latin typeface="Calibri" pitchFamily="34" charset="0"/>
                <a:ea typeface="Calibri" pitchFamily="34" charset="0"/>
                <a:cs typeface="Times New Roman" pitchFamily="18" charset="0"/>
              </a:rPr>
              <a:t>adriaticum</a:t>
            </a:r>
            <a:r>
              <a:rPr lang="it-IT">
                <a:solidFill>
                  <a:schemeClr val="bg1"/>
                </a:solidFill>
                <a:latin typeface="Calibri" pitchFamily="34" charset="0"/>
                <a:ea typeface="Calibri" pitchFamily="34" charset="0"/>
                <a:cs typeface="Times New Roman" pitchFamily="18" charset="0"/>
              </a:rPr>
              <a:t>, ecc.). Notevole è la presenza di </a:t>
            </a:r>
            <a:r>
              <a:rPr lang="it-IT" b="1" i="1">
                <a:solidFill>
                  <a:schemeClr val="bg1"/>
                </a:solidFill>
                <a:latin typeface="Calibri" pitchFamily="34" charset="0"/>
                <a:ea typeface="Calibri" pitchFamily="34" charset="0"/>
                <a:cs typeface="Times New Roman" pitchFamily="18" charset="0"/>
              </a:rPr>
              <a:t>Stipa austroitalica</a:t>
            </a:r>
            <a:r>
              <a:rPr lang="it-IT">
                <a:solidFill>
                  <a:schemeClr val="bg1"/>
                </a:solidFill>
                <a:latin typeface="Calibri" pitchFamily="34" charset="0"/>
                <a:ea typeface="Calibri" pitchFamily="34" charset="0"/>
                <a:cs typeface="Times New Roman" pitchFamily="18" charset="0"/>
              </a:rPr>
              <a:t>, graminacea endemica dell’appennino meridionale, che costituisce un elemento dominante delle praterie substeppiche di quest’area. La specie è inclusa negli allegati della direttiva Habitat come specie di interesse prioritario. </a:t>
            </a:r>
            <a:endParaRPr lang="it-IT" sz="1600">
              <a:solidFill>
                <a:schemeClr val="bg1"/>
              </a:solidFill>
              <a:latin typeface="Calibri" pitchFamily="34" charset="0"/>
              <a:ea typeface="Calibri" pitchFamily="34" charset="0"/>
              <a:cs typeface="Times New Roman" pitchFamily="18" charset="0"/>
            </a:endParaRPr>
          </a:p>
          <a:p>
            <a:pPr algn="just" eaLnBrk="0" hangingPunct="0"/>
            <a:r>
              <a:rPr lang="it-IT">
                <a:solidFill>
                  <a:schemeClr val="bg1"/>
                </a:solidFill>
                <a:latin typeface="Calibri" pitchFamily="34" charset="0"/>
                <a:ea typeface="Calibri" pitchFamily="34" charset="0"/>
                <a:cs typeface="Times New Roman" pitchFamily="18" charset="0"/>
              </a:rPr>
              <a:t>Dal punto di vista faunistico il sito riveste una notevole importanza per l’elevata diversità sia ornitologica che entomologica, come nel caso del </a:t>
            </a:r>
            <a:r>
              <a:rPr lang="it-IT" sz="2000" b="1" i="1">
                <a:solidFill>
                  <a:schemeClr val="bg1"/>
                </a:solidFill>
                <a:latin typeface="Calibri" pitchFamily="34" charset="0"/>
                <a:ea typeface="Calibri" pitchFamily="34" charset="0"/>
                <a:cs typeface="Times New Roman" pitchFamily="18" charset="0"/>
              </a:rPr>
              <a:t>Saga pedo</a:t>
            </a:r>
            <a:r>
              <a:rPr lang="it-IT" i="1">
                <a:solidFill>
                  <a:schemeClr val="bg1"/>
                </a:solidFill>
                <a:latin typeface="Calibri" pitchFamily="34" charset="0"/>
                <a:ea typeface="Calibri" pitchFamily="34" charset="0"/>
                <a:cs typeface="Times New Roman" pitchFamily="18" charset="0"/>
              </a:rPr>
              <a:t> </a:t>
            </a:r>
            <a:r>
              <a:rPr lang="it-IT">
                <a:solidFill>
                  <a:schemeClr val="bg1"/>
                </a:solidFill>
                <a:latin typeface="Calibri" pitchFamily="34" charset="0"/>
                <a:ea typeface="Calibri" pitchFamily="34" charset="0"/>
                <a:cs typeface="Times New Roman" pitchFamily="18" charset="0"/>
              </a:rPr>
              <a:t>che è un raro Ortottero di preferenze steppiche, indicatore di </a:t>
            </a:r>
            <a:r>
              <a:rPr lang="it-IT" b="1">
                <a:solidFill>
                  <a:schemeClr val="bg1"/>
                </a:solidFill>
                <a:latin typeface="Calibri" pitchFamily="34" charset="0"/>
                <a:ea typeface="Calibri" pitchFamily="34" charset="0"/>
                <a:cs typeface="Times New Roman" pitchFamily="18" charset="0"/>
              </a:rPr>
              <a:t>elevata qualità dell’ambiente. </a:t>
            </a:r>
          </a:p>
          <a:p>
            <a:pPr algn="just" eaLnBrk="0" hangingPunct="0"/>
            <a:endParaRPr lang="it-IT" sz="2800">
              <a:solidFill>
                <a:schemeClr val="bg1"/>
              </a:solidFill>
              <a:latin typeface="Calibri" pitchFamily="34" charset="0"/>
              <a:ea typeface="Calibri" pitchFamily="34" charset="0"/>
              <a:cs typeface="Times New Roman" pitchFamily="18" charset="0"/>
            </a:endParaRPr>
          </a:p>
          <a:p>
            <a:endParaRPr lang="it-IT">
              <a:solidFill>
                <a:schemeClr val="bg1"/>
              </a:solidFill>
              <a:latin typeface="Calibri" pitchFamily="34" charset="0"/>
              <a:ea typeface="Calibri" pitchFamily="34" charset="0"/>
              <a:cs typeface="Times New Roman" pitchFamily="18" charset="0"/>
            </a:endParaRPr>
          </a:p>
        </p:txBody>
      </p:sp>
      <p:sp>
        <p:nvSpPr>
          <p:cNvPr id="3" name="CasellaDiTesto 2"/>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VALENZE</a:t>
            </a:r>
          </a:p>
        </p:txBody>
      </p:sp>
      <p:sp>
        <p:nvSpPr>
          <p:cNvPr id="6" name="Rettangolo 5"/>
          <p:cNvSpPr/>
          <p:nvPr/>
        </p:nvSpPr>
        <p:spPr>
          <a:xfrm>
            <a:off x="552450" y="2813050"/>
            <a:ext cx="5014913" cy="1749425"/>
          </a:xfrm>
          <a:prstGeom prst="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anchor="ctr"/>
          <a:lstStyle/>
          <a:p>
            <a:pPr algn="just" fontAlgn="auto">
              <a:spcBef>
                <a:spcPts val="0"/>
              </a:spcBef>
              <a:spcAft>
                <a:spcPts val="0"/>
              </a:spcAft>
              <a:defRPr/>
            </a:pPr>
            <a:r>
              <a:rPr lang="it-IT" b="1" dirty="0">
                <a:solidFill>
                  <a:schemeClr val="tx1">
                    <a:lumMod val="95000"/>
                    <a:lumOff val="5000"/>
                  </a:schemeClr>
                </a:solidFill>
                <a:effectLst>
                  <a:outerShdw blurRad="38100" dist="38100" dir="2700000" algn="tl">
                    <a:srgbClr val="000000">
                      <a:alpha val="43137"/>
                    </a:srgbClr>
                  </a:outerShdw>
                </a:effectLst>
              </a:rPr>
              <a:t>SPECIE </a:t>
            </a:r>
            <a:r>
              <a:rPr lang="it-IT" b="1" dirty="0" err="1">
                <a:solidFill>
                  <a:schemeClr val="tx1">
                    <a:lumMod val="95000"/>
                    <a:lumOff val="5000"/>
                  </a:schemeClr>
                </a:solidFill>
                <a:effectLst>
                  <a:outerShdw blurRad="38100" dist="38100" dir="2700000" algn="tl">
                    <a:srgbClr val="000000">
                      <a:alpha val="43137"/>
                    </a:srgbClr>
                  </a:outerShdw>
                </a:effectLst>
              </a:rPr>
              <a:t>DI</a:t>
            </a:r>
            <a:r>
              <a:rPr lang="it-IT" b="1" dirty="0">
                <a:solidFill>
                  <a:schemeClr val="tx1">
                    <a:lumMod val="95000"/>
                    <a:lumOff val="5000"/>
                  </a:schemeClr>
                </a:solidFill>
                <a:effectLst>
                  <a:outerShdw blurRad="38100" dist="38100" dir="2700000" algn="tl">
                    <a:srgbClr val="000000">
                      <a:alpha val="43137"/>
                    </a:srgbClr>
                  </a:outerShdw>
                </a:effectLst>
              </a:rPr>
              <a:t> FAUNA</a:t>
            </a:r>
            <a:r>
              <a:rPr lang="it-IT" dirty="0"/>
              <a:t>: </a:t>
            </a:r>
            <a:r>
              <a:rPr lang="it-IT" i="1" dirty="0"/>
              <a:t>Alauda</a:t>
            </a:r>
            <a:r>
              <a:rPr lang="it-IT" dirty="0"/>
              <a:t> </a:t>
            </a:r>
            <a:r>
              <a:rPr lang="it-IT" i="1" dirty="0" err="1"/>
              <a:t>arvensis</a:t>
            </a:r>
            <a:r>
              <a:rPr lang="it-IT" dirty="0"/>
              <a:t> (</a:t>
            </a:r>
            <a:r>
              <a:rPr lang="it-IT" dirty="0" err="1"/>
              <a:t>Linnaeus</a:t>
            </a:r>
            <a:r>
              <a:rPr lang="it-IT" dirty="0"/>
              <a:t> 1758), </a:t>
            </a:r>
            <a:r>
              <a:rPr lang="it-IT" i="1" dirty="0" err="1"/>
              <a:t>Anthus</a:t>
            </a:r>
            <a:r>
              <a:rPr lang="it-IT" i="1" dirty="0"/>
              <a:t> campestris </a:t>
            </a:r>
            <a:r>
              <a:rPr lang="it-IT" dirty="0"/>
              <a:t>(</a:t>
            </a:r>
            <a:r>
              <a:rPr lang="it-IT" dirty="0" err="1"/>
              <a:t>Linnaeus</a:t>
            </a:r>
            <a:r>
              <a:rPr lang="it-IT" dirty="0"/>
              <a:t> 1758), </a:t>
            </a:r>
            <a:r>
              <a:rPr lang="it-IT" i="1" dirty="0"/>
              <a:t>Calandrella </a:t>
            </a:r>
            <a:r>
              <a:rPr lang="it-IT" i="1" dirty="0" err="1"/>
              <a:t>brachydactyla</a:t>
            </a:r>
            <a:r>
              <a:rPr lang="it-IT" i="1" dirty="0"/>
              <a:t> </a:t>
            </a:r>
            <a:r>
              <a:rPr lang="it-IT" dirty="0"/>
              <a:t>(</a:t>
            </a:r>
            <a:r>
              <a:rPr lang="it-IT" dirty="0" err="1"/>
              <a:t>Leisler</a:t>
            </a:r>
            <a:r>
              <a:rPr lang="it-IT" dirty="0"/>
              <a:t> 1814), </a:t>
            </a:r>
            <a:r>
              <a:rPr lang="it-IT" i="1" dirty="0" err="1"/>
              <a:t>Camprimulgus</a:t>
            </a:r>
            <a:r>
              <a:rPr lang="it-IT" i="1" dirty="0"/>
              <a:t> </a:t>
            </a:r>
            <a:r>
              <a:rPr lang="it-IT" i="1" dirty="0" err="1"/>
              <a:t>europaeus</a:t>
            </a:r>
            <a:r>
              <a:rPr lang="it-IT" dirty="0"/>
              <a:t> (</a:t>
            </a:r>
            <a:r>
              <a:rPr lang="it-IT" dirty="0" err="1"/>
              <a:t>Linnaeus</a:t>
            </a:r>
            <a:r>
              <a:rPr lang="it-IT" dirty="0"/>
              <a:t> 1758), </a:t>
            </a:r>
            <a:r>
              <a:rPr lang="it-IT" i="1" dirty="0" err="1"/>
              <a:t>Galerida</a:t>
            </a:r>
            <a:r>
              <a:rPr lang="it-IT" i="1" dirty="0"/>
              <a:t> </a:t>
            </a:r>
            <a:r>
              <a:rPr lang="it-IT" i="1" dirty="0" err="1"/>
              <a:t>cristata</a:t>
            </a:r>
            <a:r>
              <a:rPr lang="it-IT" dirty="0"/>
              <a:t> (</a:t>
            </a:r>
            <a:r>
              <a:rPr lang="it-IT" dirty="0" err="1"/>
              <a:t>Linnaeus</a:t>
            </a:r>
            <a:r>
              <a:rPr lang="it-IT" dirty="0"/>
              <a:t> 1758), </a:t>
            </a:r>
            <a:r>
              <a:rPr lang="it-IT" i="1" dirty="0" err="1"/>
              <a:t>Lullula</a:t>
            </a:r>
            <a:r>
              <a:rPr lang="it-IT" i="1" dirty="0"/>
              <a:t> arborea</a:t>
            </a:r>
            <a:r>
              <a:rPr lang="it-IT" dirty="0"/>
              <a:t> (</a:t>
            </a:r>
            <a:r>
              <a:rPr lang="it-IT" dirty="0" err="1"/>
              <a:t>Linnaeus</a:t>
            </a:r>
            <a:r>
              <a:rPr lang="it-IT" dirty="0"/>
              <a:t> 1758), </a:t>
            </a:r>
            <a:r>
              <a:rPr lang="it-IT" i="1" dirty="0" err="1"/>
              <a:t>Melanocorypha</a:t>
            </a:r>
            <a:r>
              <a:rPr lang="it-IT" i="1" dirty="0"/>
              <a:t> calandra</a:t>
            </a:r>
            <a:r>
              <a:rPr lang="it-IT" dirty="0"/>
              <a:t> (</a:t>
            </a:r>
            <a:r>
              <a:rPr lang="it-IT" dirty="0" err="1"/>
              <a:t>Linnaeus</a:t>
            </a:r>
            <a:r>
              <a:rPr lang="it-IT" dirty="0"/>
              <a:t> 1766). </a:t>
            </a:r>
          </a:p>
        </p:txBody>
      </p:sp>
      <p:sp>
        <p:nvSpPr>
          <p:cNvPr id="7" name="Rettangolo 6"/>
          <p:cNvSpPr/>
          <p:nvPr/>
        </p:nvSpPr>
        <p:spPr>
          <a:xfrm>
            <a:off x="5881688" y="2868613"/>
            <a:ext cx="6088062" cy="1747837"/>
          </a:xfrm>
          <a:prstGeom prst="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lang="it-IT" sz="2000" b="1" dirty="0">
                <a:solidFill>
                  <a:schemeClr val="tx1">
                    <a:lumMod val="95000"/>
                    <a:lumOff val="5000"/>
                  </a:schemeClr>
                </a:solidFill>
                <a:effectLst>
                  <a:outerShdw blurRad="38100" dist="38100" dir="2700000" algn="tl">
                    <a:srgbClr val="000000">
                      <a:alpha val="43137"/>
                    </a:srgbClr>
                  </a:outerShdw>
                </a:effectLst>
              </a:rPr>
              <a:t>SPECIE </a:t>
            </a:r>
            <a:r>
              <a:rPr lang="it-IT" sz="2000" b="1" dirty="0" err="1">
                <a:solidFill>
                  <a:schemeClr val="tx1">
                    <a:lumMod val="95000"/>
                    <a:lumOff val="5000"/>
                  </a:schemeClr>
                </a:solidFill>
                <a:effectLst>
                  <a:outerShdw blurRad="38100" dist="38100" dir="2700000" algn="tl">
                    <a:srgbClr val="000000">
                      <a:alpha val="43137"/>
                    </a:srgbClr>
                  </a:outerShdw>
                </a:effectLst>
              </a:rPr>
              <a:t>DI</a:t>
            </a:r>
            <a:r>
              <a:rPr lang="it-IT" sz="2000" b="1" dirty="0">
                <a:solidFill>
                  <a:schemeClr val="tx1">
                    <a:lumMod val="95000"/>
                    <a:lumOff val="5000"/>
                  </a:schemeClr>
                </a:solidFill>
                <a:effectLst>
                  <a:outerShdw blurRad="38100" dist="38100" dir="2700000" algn="tl">
                    <a:srgbClr val="000000">
                      <a:alpha val="43137"/>
                    </a:srgbClr>
                  </a:outerShdw>
                </a:effectLst>
              </a:rPr>
              <a:t> FLORA</a:t>
            </a:r>
            <a:r>
              <a:rPr lang="it-IT" sz="2000" dirty="0"/>
              <a:t>: </a:t>
            </a:r>
            <a:r>
              <a:rPr lang="it-IT" sz="2000" i="1" dirty="0"/>
              <a:t>Stipa </a:t>
            </a:r>
            <a:r>
              <a:rPr lang="it-IT" sz="2000" i="1" dirty="0" err="1"/>
              <a:t>austroitalica</a:t>
            </a:r>
            <a:r>
              <a:rPr lang="it-IT" sz="2000" dirty="0"/>
              <a:t> (Martinowsky1965)</a:t>
            </a:r>
          </a:p>
        </p:txBody>
      </p:sp>
      <p:sp>
        <p:nvSpPr>
          <p:cNvPr id="8" name="Rettangolo 7"/>
          <p:cNvSpPr/>
          <p:nvPr/>
        </p:nvSpPr>
        <p:spPr>
          <a:xfrm>
            <a:off x="1947863" y="4762500"/>
            <a:ext cx="8296275" cy="174783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p>
            <a:pPr fontAlgn="auto">
              <a:spcBef>
                <a:spcPts val="0"/>
              </a:spcBef>
              <a:spcAft>
                <a:spcPts val="0"/>
              </a:spcAft>
              <a:defRPr/>
            </a:pPr>
            <a:r>
              <a:rPr lang="it-IT" b="1" dirty="0">
                <a:solidFill>
                  <a:schemeClr val="tx1">
                    <a:lumMod val="95000"/>
                    <a:lumOff val="5000"/>
                  </a:schemeClr>
                </a:solidFill>
              </a:rPr>
              <a:t>ALTRE SPECIE</a:t>
            </a:r>
            <a:r>
              <a:rPr lang="it-IT" dirty="0"/>
              <a:t>: </a:t>
            </a:r>
            <a:r>
              <a:rPr lang="it-IT" i="1" dirty="0"/>
              <a:t>Saga pedo</a:t>
            </a:r>
            <a:r>
              <a:rPr lang="it-IT" dirty="0"/>
              <a:t> ( </a:t>
            </a:r>
            <a:r>
              <a:rPr lang="it-IT" dirty="0" err="1"/>
              <a:t>Pallas</a:t>
            </a:r>
            <a:r>
              <a:rPr lang="it-IT" dirty="0"/>
              <a:t> 1771), </a:t>
            </a:r>
            <a:r>
              <a:rPr lang="it-IT" i="1" dirty="0" err="1"/>
              <a:t>Tadarida</a:t>
            </a:r>
            <a:r>
              <a:rPr lang="it-IT" i="1" dirty="0"/>
              <a:t> </a:t>
            </a:r>
            <a:r>
              <a:rPr lang="it-IT" i="1" dirty="0" err="1"/>
              <a:t>teniotis</a:t>
            </a:r>
            <a:r>
              <a:rPr lang="it-IT" i="1" dirty="0"/>
              <a:t> </a:t>
            </a:r>
            <a:r>
              <a:rPr lang="it-IT" dirty="0"/>
              <a:t>(</a:t>
            </a:r>
            <a:r>
              <a:rPr lang="it-IT" dirty="0" err="1"/>
              <a:t>Rafinesque</a:t>
            </a:r>
            <a:r>
              <a:rPr lang="it-IT" dirty="0"/>
              <a:t> 1814), </a:t>
            </a:r>
            <a:r>
              <a:rPr lang="it-IT" i="1" dirty="0" err="1"/>
              <a:t>Stachys</a:t>
            </a:r>
            <a:r>
              <a:rPr lang="it-IT" i="1" dirty="0"/>
              <a:t> lucana </a:t>
            </a:r>
            <a:r>
              <a:rPr lang="it-IT" i="1" dirty="0" err="1"/>
              <a:t>Lacaita</a:t>
            </a:r>
            <a:r>
              <a:rPr lang="it-IT" dirty="0"/>
              <a:t>, </a:t>
            </a:r>
            <a:r>
              <a:rPr lang="it-IT" dirty="0" err="1"/>
              <a:t>Ophrys</a:t>
            </a:r>
            <a:r>
              <a:rPr lang="it-IT" dirty="0"/>
              <a:t> </a:t>
            </a:r>
            <a:r>
              <a:rPr lang="it-IT" dirty="0" err="1"/>
              <a:t>pollinensis</a:t>
            </a:r>
            <a:r>
              <a:rPr lang="it-IT" dirty="0"/>
              <a:t>, </a:t>
            </a:r>
            <a:r>
              <a:rPr lang="it-IT" dirty="0" err="1"/>
              <a:t>Ophrys</a:t>
            </a:r>
            <a:r>
              <a:rPr lang="it-IT" dirty="0"/>
              <a:t> </a:t>
            </a:r>
            <a:r>
              <a:rPr lang="it-IT" dirty="0" err="1"/>
              <a:t>lacaitae</a:t>
            </a:r>
            <a:r>
              <a:rPr lang="it-IT" dirty="0"/>
              <a:t> </a:t>
            </a:r>
            <a:r>
              <a:rPr lang="it-IT" dirty="0" err="1"/>
              <a:t>Lojac</a:t>
            </a:r>
            <a:r>
              <a:rPr lang="it-IT" dirty="0"/>
              <a:t>, Himantoglossum </a:t>
            </a:r>
            <a:r>
              <a:rPr lang="it-IT" dirty="0" err="1"/>
              <a:t>adriaticum</a:t>
            </a:r>
            <a:r>
              <a:rPr lang="it-IT" dirty="0"/>
              <a:t>,  H. </a:t>
            </a:r>
            <a:r>
              <a:rPr lang="it-IT" dirty="0" err="1"/>
              <a:t>Baumann</a:t>
            </a:r>
            <a:r>
              <a:rPr lang="it-IT" dirty="0"/>
              <a:t>, Genista sericea, </a:t>
            </a:r>
            <a:r>
              <a:rPr lang="it-IT" dirty="0" err="1"/>
              <a:t>Ophrys</a:t>
            </a:r>
            <a:r>
              <a:rPr lang="it-IT" dirty="0"/>
              <a:t> </a:t>
            </a:r>
            <a:r>
              <a:rPr lang="it-IT" dirty="0" err="1"/>
              <a:t>bertolonii</a:t>
            </a:r>
            <a:r>
              <a:rPr lang="it-IT" dirty="0"/>
              <a:t> ( Moretti 1823),</a:t>
            </a:r>
            <a:r>
              <a:rPr lang="it-IT" i="1" dirty="0" err="1"/>
              <a:t>Ophrys</a:t>
            </a:r>
            <a:r>
              <a:rPr lang="it-IT" i="1" dirty="0"/>
              <a:t> </a:t>
            </a:r>
            <a:r>
              <a:rPr lang="it-IT" i="1" dirty="0" err="1"/>
              <a:t>tenthredinifera</a:t>
            </a:r>
            <a:r>
              <a:rPr lang="it-IT" dirty="0"/>
              <a:t> ( </a:t>
            </a:r>
            <a:r>
              <a:rPr lang="it-IT" dirty="0" err="1"/>
              <a:t>Willd</a:t>
            </a:r>
            <a:r>
              <a:rPr lang="it-IT" dirty="0"/>
              <a:t> 1805), </a:t>
            </a:r>
            <a:r>
              <a:rPr lang="it-IT" i="1" dirty="0" err="1"/>
              <a:t>Cistus</a:t>
            </a:r>
            <a:r>
              <a:rPr lang="it-IT" i="1" dirty="0"/>
              <a:t> </a:t>
            </a:r>
            <a:r>
              <a:rPr lang="it-IT" i="1" dirty="0" err="1"/>
              <a:t>salvifolius</a:t>
            </a:r>
            <a:r>
              <a:rPr lang="it-IT" dirty="0"/>
              <a:t> ( L. 1753), </a:t>
            </a:r>
            <a:r>
              <a:rPr lang="it-IT" i="1" dirty="0" err="1"/>
              <a:t>Cistus</a:t>
            </a:r>
            <a:r>
              <a:rPr lang="it-IT" i="1" dirty="0"/>
              <a:t> </a:t>
            </a:r>
            <a:r>
              <a:rPr lang="it-IT" i="1" dirty="0" err="1"/>
              <a:t>monspeliensis</a:t>
            </a:r>
            <a:r>
              <a:rPr lang="it-IT" dirty="0"/>
              <a:t> (L. 1753), </a:t>
            </a:r>
            <a:r>
              <a:rPr lang="it-IT" i="1" dirty="0" err="1"/>
              <a:t>Sternbergia</a:t>
            </a:r>
            <a:r>
              <a:rPr lang="it-IT" i="1" dirty="0"/>
              <a:t> lutea</a:t>
            </a:r>
            <a:r>
              <a:rPr lang="it-IT" dirty="0"/>
              <a:t> (</a:t>
            </a:r>
            <a:r>
              <a:rPr lang="it-IT" dirty="0" err="1"/>
              <a:t>Ker-Gawl</a:t>
            </a:r>
            <a:r>
              <a:rPr lang="it-IT" dirty="0"/>
              <a:t> 1830), </a:t>
            </a:r>
            <a:r>
              <a:rPr lang="it-IT" i="1" dirty="0" err="1"/>
              <a:t>Cistus</a:t>
            </a:r>
            <a:r>
              <a:rPr lang="it-IT" i="1" dirty="0"/>
              <a:t> </a:t>
            </a:r>
            <a:r>
              <a:rPr lang="it-IT" i="1" dirty="0" err="1"/>
              <a:t>incanus</a:t>
            </a:r>
            <a:r>
              <a:rPr lang="it-IT" dirty="0"/>
              <a:t> (L. 1753), </a:t>
            </a:r>
            <a:r>
              <a:rPr lang="it-IT" i="1" dirty="0" err="1"/>
              <a:t>Dictamnus</a:t>
            </a:r>
            <a:r>
              <a:rPr lang="it-IT" i="1" dirty="0"/>
              <a:t> </a:t>
            </a:r>
            <a:r>
              <a:rPr lang="it-IT" i="1" dirty="0" err="1"/>
              <a:t>albus</a:t>
            </a:r>
            <a:r>
              <a:rPr lang="it-IT" dirty="0"/>
              <a:t> (L. 1753), </a:t>
            </a:r>
            <a:r>
              <a:rPr lang="it-IT" i="1" dirty="0" err="1"/>
              <a:t>Serapias</a:t>
            </a:r>
            <a:r>
              <a:rPr lang="it-IT" i="1" dirty="0"/>
              <a:t> </a:t>
            </a:r>
            <a:r>
              <a:rPr lang="it-IT" i="1" dirty="0" err="1"/>
              <a:t>vomeracea</a:t>
            </a:r>
            <a:r>
              <a:rPr lang="it-IT" dirty="0"/>
              <a:t> (</a:t>
            </a:r>
            <a:r>
              <a:rPr lang="it-IT" dirty="0" err="1"/>
              <a:t>Briq</a:t>
            </a:r>
            <a:r>
              <a:rPr lang="it-IT" dirty="0"/>
              <a:t> 1910), </a:t>
            </a:r>
            <a:r>
              <a:rPr lang="it-IT" i="1" dirty="0" err="1"/>
              <a:t>Thalictrum</a:t>
            </a:r>
            <a:r>
              <a:rPr lang="it-IT" i="1" dirty="0"/>
              <a:t> s.p.</a:t>
            </a:r>
            <a:r>
              <a:rPr lang="it-IT" dirty="0"/>
              <a:t> (L. 1753).</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SPECIE PROTETTE (FAUNA)</a:t>
            </a:r>
          </a:p>
        </p:txBody>
      </p:sp>
      <p:pic>
        <p:nvPicPr>
          <p:cNvPr id="39939" name="Picture 5" descr="melanargia arge"/>
          <p:cNvPicPr>
            <a:picLocks noChangeAspect="1" noChangeArrowheads="1"/>
          </p:cNvPicPr>
          <p:nvPr/>
        </p:nvPicPr>
        <p:blipFill>
          <a:blip r:embed="rId2" cstate="print"/>
          <a:srcRect r="10547" b="16681"/>
          <a:stretch>
            <a:fillRect/>
          </a:stretch>
        </p:blipFill>
        <p:spPr bwMode="auto">
          <a:xfrm>
            <a:off x="377825" y="1733550"/>
            <a:ext cx="3495675" cy="1900238"/>
          </a:xfrm>
          <a:prstGeom prst="rect">
            <a:avLst/>
          </a:prstGeom>
          <a:noFill/>
          <a:ln w="9525">
            <a:noFill/>
            <a:miter lim="800000"/>
            <a:headEnd/>
            <a:tailEnd/>
          </a:ln>
        </p:spPr>
      </p:pic>
      <p:pic>
        <p:nvPicPr>
          <p:cNvPr id="39940" name="Picture 7" descr="anthus campestris"/>
          <p:cNvPicPr>
            <a:picLocks noChangeAspect="1" noChangeArrowheads="1"/>
          </p:cNvPicPr>
          <p:nvPr/>
        </p:nvPicPr>
        <p:blipFill>
          <a:blip r:embed="rId3" cstate="print"/>
          <a:srcRect l="9271" b="12570"/>
          <a:stretch>
            <a:fillRect/>
          </a:stretch>
        </p:blipFill>
        <p:spPr bwMode="auto">
          <a:xfrm>
            <a:off x="4267200" y="1733550"/>
            <a:ext cx="3495675" cy="1900238"/>
          </a:xfrm>
          <a:prstGeom prst="rect">
            <a:avLst/>
          </a:prstGeom>
          <a:noFill/>
          <a:ln w="9525">
            <a:noFill/>
            <a:miter lim="800000"/>
            <a:headEnd/>
            <a:tailEnd/>
          </a:ln>
        </p:spPr>
      </p:pic>
      <p:pic>
        <p:nvPicPr>
          <p:cNvPr id="39941" name="Picture 8" descr="calandrella brachydactyla"/>
          <p:cNvPicPr>
            <a:picLocks noChangeAspect="1" noChangeArrowheads="1"/>
          </p:cNvPicPr>
          <p:nvPr/>
        </p:nvPicPr>
        <p:blipFill>
          <a:blip r:embed="rId4" cstate="print"/>
          <a:srcRect b="13635"/>
          <a:stretch>
            <a:fillRect/>
          </a:stretch>
        </p:blipFill>
        <p:spPr bwMode="auto">
          <a:xfrm>
            <a:off x="8142288" y="1733550"/>
            <a:ext cx="3495675" cy="1900238"/>
          </a:xfrm>
          <a:prstGeom prst="rect">
            <a:avLst/>
          </a:prstGeom>
          <a:noFill/>
          <a:ln w="9525">
            <a:noFill/>
            <a:miter lim="800000"/>
            <a:headEnd/>
            <a:tailEnd/>
          </a:ln>
        </p:spPr>
      </p:pic>
      <p:sp>
        <p:nvSpPr>
          <p:cNvPr id="39942" name="CasellaDiTesto 5"/>
          <p:cNvSpPr txBox="1">
            <a:spLocks noChangeArrowheads="1"/>
          </p:cNvSpPr>
          <p:nvPr/>
        </p:nvSpPr>
        <p:spPr bwMode="auto">
          <a:xfrm>
            <a:off x="806450" y="809625"/>
            <a:ext cx="2620963" cy="915988"/>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Melanargia arge</a:t>
            </a:r>
            <a:endParaRPr lang="it-IT">
              <a:solidFill>
                <a:schemeClr val="bg1"/>
              </a:solidFill>
              <a:latin typeface="Calibri" pitchFamily="34" charset="0"/>
            </a:endParaRPr>
          </a:p>
          <a:p>
            <a:pPr algn="ctr"/>
            <a:r>
              <a:rPr lang="it-IT">
                <a:solidFill>
                  <a:schemeClr val="bg1"/>
                </a:solidFill>
                <a:latin typeface="Calibri" pitchFamily="34" charset="0"/>
              </a:rPr>
              <a:t>(Sulzer 1776)</a:t>
            </a:r>
          </a:p>
          <a:p>
            <a:pPr algn="ctr"/>
            <a:r>
              <a:rPr lang="it-IT">
                <a:solidFill>
                  <a:schemeClr val="bg1"/>
                </a:solidFill>
                <a:latin typeface="Calibri" pitchFamily="34" charset="0"/>
              </a:rPr>
              <a:t>Galatea italica</a:t>
            </a:r>
          </a:p>
        </p:txBody>
      </p:sp>
      <p:sp>
        <p:nvSpPr>
          <p:cNvPr id="39943" name="CasellaDiTesto 14"/>
          <p:cNvSpPr txBox="1">
            <a:spLocks noChangeArrowheads="1"/>
          </p:cNvSpPr>
          <p:nvPr/>
        </p:nvSpPr>
        <p:spPr bwMode="auto">
          <a:xfrm>
            <a:off x="4784725" y="774700"/>
            <a:ext cx="2622550" cy="885825"/>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Anthus campestris</a:t>
            </a:r>
            <a:endParaRPr lang="it-IT">
              <a:solidFill>
                <a:schemeClr val="bg1"/>
              </a:solidFill>
              <a:latin typeface="Calibri" pitchFamily="34" charset="0"/>
            </a:endParaRPr>
          </a:p>
          <a:p>
            <a:pPr algn="ctr"/>
            <a:r>
              <a:rPr lang="it-IT" sz="1600">
                <a:solidFill>
                  <a:schemeClr val="bg1"/>
                </a:solidFill>
                <a:latin typeface="Calibri" pitchFamily="34" charset="0"/>
              </a:rPr>
              <a:t>(Linnaeus 1758)</a:t>
            </a:r>
          </a:p>
          <a:p>
            <a:pPr algn="ctr"/>
            <a:r>
              <a:rPr lang="it-IT">
                <a:solidFill>
                  <a:schemeClr val="bg1"/>
                </a:solidFill>
                <a:latin typeface="Calibri" pitchFamily="34" charset="0"/>
              </a:rPr>
              <a:t>Calandra</a:t>
            </a:r>
          </a:p>
        </p:txBody>
      </p:sp>
      <p:sp>
        <p:nvSpPr>
          <p:cNvPr id="39944" name="CasellaDiTesto 15"/>
          <p:cNvSpPr txBox="1">
            <a:spLocks noChangeArrowheads="1"/>
          </p:cNvSpPr>
          <p:nvPr/>
        </p:nvSpPr>
        <p:spPr bwMode="auto">
          <a:xfrm>
            <a:off x="8578850" y="774700"/>
            <a:ext cx="2622550" cy="1160463"/>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Calandrella brachydactyla</a:t>
            </a:r>
            <a:endParaRPr lang="it-IT">
              <a:solidFill>
                <a:schemeClr val="bg1"/>
              </a:solidFill>
              <a:latin typeface="Calibri" pitchFamily="34" charset="0"/>
            </a:endParaRPr>
          </a:p>
          <a:p>
            <a:pPr algn="ctr"/>
            <a:r>
              <a:rPr lang="it-IT" sz="1600">
                <a:solidFill>
                  <a:schemeClr val="bg1"/>
                </a:solidFill>
                <a:latin typeface="Calibri" pitchFamily="34" charset="0"/>
              </a:rPr>
              <a:t>(Leisler 1814)</a:t>
            </a:r>
          </a:p>
          <a:p>
            <a:pPr algn="ctr"/>
            <a:r>
              <a:rPr lang="it-IT">
                <a:solidFill>
                  <a:schemeClr val="bg1"/>
                </a:solidFill>
                <a:latin typeface="Calibri" pitchFamily="34" charset="0"/>
              </a:rPr>
              <a:t>Calandrella</a:t>
            </a:r>
            <a:r>
              <a:rPr lang="it-IT" b="1">
                <a:solidFill>
                  <a:schemeClr val="bg1"/>
                </a:solidFill>
                <a:latin typeface="Calibri" pitchFamily="34" charset="0"/>
              </a:rPr>
              <a:t> </a:t>
            </a:r>
            <a:endParaRPr lang="it-IT">
              <a:solidFill>
                <a:schemeClr val="bg1"/>
              </a:solidFill>
              <a:latin typeface="Calibri" pitchFamily="34" charset="0"/>
            </a:endParaRPr>
          </a:p>
        </p:txBody>
      </p:sp>
      <p:graphicFrame>
        <p:nvGraphicFramePr>
          <p:cNvPr id="39987" name="Group 51"/>
          <p:cNvGraphicFramePr>
            <a:graphicFrameLocks noGrp="1"/>
          </p:cNvGraphicFramePr>
          <p:nvPr/>
        </p:nvGraphicFramePr>
        <p:xfrm>
          <a:off x="4410075" y="3668713"/>
          <a:ext cx="3209925" cy="2949578"/>
        </p:xfrm>
        <a:graphic>
          <a:graphicData uri="http://schemas.openxmlformats.org/drawingml/2006/table">
            <a:tbl>
              <a:tblPr/>
              <a:tblGrid>
                <a:gridCol w="1624013"/>
                <a:gridCol w="1585912"/>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rPr>
                        <a:t>Regno:</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90488"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rPr>
                        <a:t>Animalia</a:t>
                      </a:r>
                      <a:endPar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rPr>
                        <a:t>Philum:</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90488"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rPr>
                        <a:t>Chordata</a:t>
                      </a:r>
                      <a:endPar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rPr>
                        <a:t>Classe: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90488"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rPr>
                        <a:t>Aves</a:t>
                      </a:r>
                      <a:endPar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rPr>
                        <a:t>Ordine: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90488"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rPr>
                        <a:t>Passeriformes</a:t>
                      </a:r>
                      <a:endPar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rPr>
                        <a:t>Famiglia: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90488"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rPr>
                        <a:t>Motacillidae</a:t>
                      </a:r>
                      <a:endPar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rPr>
                        <a:t>Genere: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90488"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rPr>
                        <a:t>Anthus</a:t>
                      </a:r>
                    </a:p>
                    <a:p>
                      <a:pPr marL="90488"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rPr>
                        <a:t> </a:t>
                      </a:r>
                      <a:endPar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39986" name="Group 50"/>
          <p:cNvGraphicFramePr>
            <a:graphicFrameLocks noGrp="1"/>
          </p:cNvGraphicFramePr>
          <p:nvPr/>
        </p:nvGraphicFramePr>
        <p:xfrm>
          <a:off x="512763" y="3668713"/>
          <a:ext cx="3209925" cy="2949578"/>
        </p:xfrm>
        <a:graphic>
          <a:graphicData uri="http://schemas.openxmlformats.org/drawingml/2006/table">
            <a:tbl>
              <a:tblPr/>
              <a:tblGrid>
                <a:gridCol w="1624012"/>
                <a:gridCol w="1585913"/>
              </a:tblGrid>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Arthropoda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Insecta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Lepidoptera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Nymphalidae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Melanargia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graphicFrame>
        <p:nvGraphicFramePr>
          <p:cNvPr id="39985" name="Group 49"/>
          <p:cNvGraphicFramePr>
            <a:graphicFrameLocks noGrp="1"/>
          </p:cNvGraphicFramePr>
          <p:nvPr/>
        </p:nvGraphicFramePr>
        <p:xfrm>
          <a:off x="8285163" y="3638550"/>
          <a:ext cx="3209925" cy="2949578"/>
        </p:xfrm>
        <a:graphic>
          <a:graphicData uri="http://schemas.openxmlformats.org/drawingml/2006/table">
            <a:tbl>
              <a:tblPr/>
              <a:tblGrid>
                <a:gridCol w="1624012"/>
                <a:gridCol w="1585913"/>
              </a:tblGrid>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Aves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Passeriformes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Alaudidae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Calandrella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SPECIE PROTETTE (FLORA)</a:t>
            </a:r>
          </a:p>
        </p:txBody>
      </p:sp>
      <p:sp>
        <p:nvSpPr>
          <p:cNvPr id="44035" name="CasellaDiTesto 3"/>
          <p:cNvSpPr txBox="1">
            <a:spLocks noChangeArrowheads="1"/>
          </p:cNvSpPr>
          <p:nvPr/>
        </p:nvSpPr>
        <p:spPr bwMode="auto">
          <a:xfrm>
            <a:off x="781050" y="846138"/>
            <a:ext cx="2620963" cy="885825"/>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Stipa austroitalica</a:t>
            </a:r>
            <a:endParaRPr lang="it-IT">
              <a:solidFill>
                <a:schemeClr val="bg1"/>
              </a:solidFill>
              <a:latin typeface="Calibri" pitchFamily="34" charset="0"/>
            </a:endParaRPr>
          </a:p>
          <a:p>
            <a:pPr algn="ctr"/>
            <a:r>
              <a:rPr lang="it-IT" sz="1600">
                <a:solidFill>
                  <a:schemeClr val="bg1"/>
                </a:solidFill>
                <a:latin typeface="Calibri" pitchFamily="34" charset="0"/>
              </a:rPr>
              <a:t>(Martinowsky 1965)</a:t>
            </a:r>
          </a:p>
          <a:p>
            <a:pPr algn="ctr"/>
            <a:r>
              <a:rPr lang="it-IT">
                <a:solidFill>
                  <a:schemeClr val="bg1"/>
                </a:solidFill>
                <a:latin typeface="Calibri" pitchFamily="34" charset="0"/>
              </a:rPr>
              <a:t>Lino delle fate piumoso</a:t>
            </a:r>
          </a:p>
        </p:txBody>
      </p:sp>
      <p:pic>
        <p:nvPicPr>
          <p:cNvPr id="44036" name="Picture 2" descr="stipa austroitalica"/>
          <p:cNvPicPr>
            <a:picLocks noChangeAspect="1" noChangeArrowheads="1"/>
          </p:cNvPicPr>
          <p:nvPr/>
        </p:nvPicPr>
        <p:blipFill>
          <a:blip r:embed="rId2" cstate="print"/>
          <a:srcRect r="2904" b="8226"/>
          <a:stretch>
            <a:fillRect/>
          </a:stretch>
        </p:blipFill>
        <p:spPr bwMode="auto">
          <a:xfrm>
            <a:off x="577850" y="1768475"/>
            <a:ext cx="3025775" cy="1982788"/>
          </a:xfrm>
          <a:prstGeom prst="rect">
            <a:avLst/>
          </a:prstGeom>
          <a:noFill/>
          <a:ln w="9525">
            <a:noFill/>
            <a:miter lim="800000"/>
            <a:headEnd/>
            <a:tailEnd/>
          </a:ln>
        </p:spPr>
      </p:pic>
      <p:graphicFrame>
        <p:nvGraphicFramePr>
          <p:cNvPr id="44083" name="Group 51"/>
          <p:cNvGraphicFramePr>
            <a:graphicFrameLocks noGrp="1"/>
          </p:cNvGraphicFramePr>
          <p:nvPr/>
        </p:nvGraphicFramePr>
        <p:xfrm>
          <a:off x="0" y="3829050"/>
          <a:ext cx="3744913" cy="3163001"/>
        </p:xfrm>
        <a:graphic>
          <a:graphicData uri="http://schemas.openxmlformats.org/drawingml/2006/table">
            <a:tbl>
              <a:tblPr/>
              <a:tblGrid>
                <a:gridCol w="1895475"/>
                <a:gridCol w="1849438"/>
              </a:tblGrid>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Plantae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Spermatophyta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Monocotyledones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Poales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Poaceae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Stipa </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4050" name="CasellaDiTesto 6"/>
          <p:cNvSpPr txBox="1">
            <a:spLocks noChangeArrowheads="1"/>
          </p:cNvSpPr>
          <p:nvPr/>
        </p:nvSpPr>
        <p:spPr bwMode="auto">
          <a:xfrm>
            <a:off x="4784725" y="846138"/>
            <a:ext cx="2622550" cy="885825"/>
          </a:xfrm>
          <a:prstGeom prst="rect">
            <a:avLst/>
          </a:prstGeom>
          <a:noFill/>
          <a:ln w="9525">
            <a:noFill/>
            <a:miter lim="800000"/>
            <a:headEnd/>
            <a:tailEnd/>
          </a:ln>
        </p:spPr>
        <p:txBody>
          <a:bodyPr>
            <a:spAutoFit/>
          </a:bodyPr>
          <a:lstStyle/>
          <a:p>
            <a:pPr algn="ctr" eaLnBrk="0" hangingPunct="0"/>
            <a:r>
              <a:rPr lang="en-US" b="1">
                <a:solidFill>
                  <a:schemeClr val="bg1"/>
                </a:solidFill>
                <a:latin typeface="Calibri" pitchFamily="34" charset="0"/>
                <a:ea typeface="Calibri" pitchFamily="34" charset="0"/>
                <a:cs typeface="Times New Roman" pitchFamily="18" charset="0"/>
              </a:rPr>
              <a:t>Ophrys pollinensis</a:t>
            </a:r>
            <a:endParaRPr lang="it-IT" sz="1600">
              <a:solidFill>
                <a:schemeClr val="bg1"/>
              </a:solidFill>
              <a:latin typeface="Calibri" pitchFamily="34" charset="0"/>
              <a:ea typeface="Calibri" pitchFamily="34" charset="0"/>
              <a:cs typeface="Times New Roman" pitchFamily="18" charset="0"/>
            </a:endParaRPr>
          </a:p>
          <a:p>
            <a:pPr algn="ctr" eaLnBrk="0" hangingPunct="0"/>
            <a:r>
              <a:rPr lang="en-US" sz="1600">
                <a:solidFill>
                  <a:schemeClr val="bg1"/>
                </a:solidFill>
                <a:latin typeface="Calibri" pitchFamily="34" charset="0"/>
                <a:ea typeface="Calibri" pitchFamily="34" charset="0"/>
                <a:cs typeface="Times New Roman" pitchFamily="18" charset="0"/>
              </a:rPr>
              <a:t>(Kreuz 2004)</a:t>
            </a:r>
          </a:p>
          <a:p>
            <a:pPr algn="ctr" eaLnBrk="0" hangingPunct="0"/>
            <a:r>
              <a:rPr lang="en-US">
                <a:solidFill>
                  <a:schemeClr val="bg1"/>
                </a:solidFill>
                <a:latin typeface="Calibri" pitchFamily="34" charset="0"/>
                <a:ea typeface="Calibri" pitchFamily="34" charset="0"/>
                <a:cs typeface="Times New Roman" pitchFamily="18" charset="0"/>
              </a:rPr>
              <a:t>L'ofride del Pollino</a:t>
            </a:r>
            <a:r>
              <a:rPr lang="it-IT" sz="1600">
                <a:solidFill>
                  <a:schemeClr val="bg1"/>
                </a:solidFill>
                <a:latin typeface="Calibri" pitchFamily="34" charset="0"/>
                <a:ea typeface="Calibri" pitchFamily="34" charset="0"/>
                <a:cs typeface="Times New Roman" pitchFamily="18" charset="0"/>
              </a:rPr>
              <a:t> </a:t>
            </a:r>
            <a:endParaRPr lang="it-IT" sz="2800">
              <a:solidFill>
                <a:schemeClr val="bg1"/>
              </a:solidFill>
              <a:latin typeface="Calibri" pitchFamily="34" charset="0"/>
              <a:ea typeface="Calibri" pitchFamily="34" charset="0"/>
              <a:cs typeface="Times New Roman" pitchFamily="18" charset="0"/>
            </a:endParaRPr>
          </a:p>
        </p:txBody>
      </p:sp>
      <p:pic>
        <p:nvPicPr>
          <p:cNvPr id="44051" name="Picture 3" descr="ophrys pollinesis"/>
          <p:cNvPicPr>
            <a:picLocks noChangeAspect="1" noChangeArrowheads="1"/>
          </p:cNvPicPr>
          <p:nvPr/>
        </p:nvPicPr>
        <p:blipFill>
          <a:blip r:embed="rId3" cstate="print"/>
          <a:srcRect r="5409"/>
          <a:stretch>
            <a:fillRect/>
          </a:stretch>
        </p:blipFill>
        <p:spPr bwMode="auto">
          <a:xfrm>
            <a:off x="4583113" y="1768475"/>
            <a:ext cx="3025775" cy="1982788"/>
          </a:xfrm>
          <a:prstGeom prst="rect">
            <a:avLst/>
          </a:prstGeom>
          <a:noFill/>
          <a:ln w="9525">
            <a:noFill/>
            <a:miter lim="800000"/>
            <a:headEnd/>
            <a:tailEnd/>
          </a:ln>
        </p:spPr>
      </p:pic>
      <p:graphicFrame>
        <p:nvGraphicFramePr>
          <p:cNvPr id="44082" name="Group 50"/>
          <p:cNvGraphicFramePr>
            <a:graphicFrameLocks noGrp="1"/>
          </p:cNvGraphicFramePr>
          <p:nvPr/>
        </p:nvGraphicFramePr>
        <p:xfrm>
          <a:off x="4098925" y="3829050"/>
          <a:ext cx="3744913" cy="2949578"/>
        </p:xfrm>
        <a:graphic>
          <a:graphicData uri="http://schemas.openxmlformats.org/drawingml/2006/table">
            <a:tbl>
              <a:tblPr/>
              <a:tblGrid>
                <a:gridCol w="1895475"/>
                <a:gridCol w="1849438"/>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Plantae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Spermatophyta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Liliopsida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Orchidales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Orchidaceae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Ophrys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pic>
        <p:nvPicPr>
          <p:cNvPr id="44065" name="Picture 9" descr="stachys heraclea"/>
          <p:cNvPicPr>
            <a:picLocks noChangeAspect="1" noChangeArrowheads="1"/>
          </p:cNvPicPr>
          <p:nvPr/>
        </p:nvPicPr>
        <p:blipFill>
          <a:blip r:embed="rId4" cstate="print"/>
          <a:srcRect t="8133" b="5177"/>
          <a:stretch>
            <a:fillRect/>
          </a:stretch>
        </p:blipFill>
        <p:spPr bwMode="auto">
          <a:xfrm>
            <a:off x="8588375" y="1763713"/>
            <a:ext cx="3025775" cy="1987550"/>
          </a:xfrm>
          <a:prstGeom prst="rect">
            <a:avLst/>
          </a:prstGeom>
          <a:noFill/>
          <a:ln w="9525">
            <a:noFill/>
            <a:miter lim="800000"/>
            <a:headEnd/>
            <a:tailEnd/>
          </a:ln>
        </p:spPr>
      </p:pic>
      <p:graphicFrame>
        <p:nvGraphicFramePr>
          <p:cNvPr id="44081" name="Group 49"/>
          <p:cNvGraphicFramePr>
            <a:graphicFrameLocks noGrp="1"/>
          </p:cNvGraphicFramePr>
          <p:nvPr/>
        </p:nvGraphicFramePr>
        <p:xfrm>
          <a:off x="8070850" y="3829050"/>
          <a:ext cx="3744913" cy="2949578"/>
        </p:xfrm>
        <a:graphic>
          <a:graphicData uri="http://schemas.openxmlformats.org/drawingml/2006/table">
            <a:tbl>
              <a:tblPr/>
              <a:tblGrid>
                <a:gridCol w="1893888"/>
                <a:gridCol w="1851025"/>
              </a:tblGrid>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Plantae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Spermatophyta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Dicotyledones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Lamiales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   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Lamiaceae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Stachis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4079" name="CasellaDiTesto 16"/>
          <p:cNvSpPr txBox="1">
            <a:spLocks noChangeArrowheads="1"/>
          </p:cNvSpPr>
          <p:nvPr/>
        </p:nvSpPr>
        <p:spPr bwMode="auto">
          <a:xfrm>
            <a:off x="8789988" y="846138"/>
            <a:ext cx="2620962" cy="885825"/>
          </a:xfrm>
          <a:prstGeom prst="rect">
            <a:avLst/>
          </a:prstGeom>
          <a:noFill/>
          <a:ln w="9525">
            <a:noFill/>
            <a:miter lim="800000"/>
            <a:headEnd/>
            <a:tailEnd/>
          </a:ln>
        </p:spPr>
        <p:txBody>
          <a:bodyPr>
            <a:spAutoFit/>
          </a:bodyPr>
          <a:lstStyle/>
          <a:p>
            <a:pPr algn="ctr" eaLnBrk="0" hangingPunct="0"/>
            <a:r>
              <a:rPr lang="en-US" b="1">
                <a:solidFill>
                  <a:schemeClr val="bg1"/>
                </a:solidFill>
                <a:latin typeface="Calibri" pitchFamily="34" charset="0"/>
                <a:ea typeface="Calibri" pitchFamily="34" charset="0"/>
                <a:cs typeface="Times New Roman" pitchFamily="18" charset="0"/>
              </a:rPr>
              <a:t>Stachys heraclea</a:t>
            </a:r>
            <a:endParaRPr lang="it-IT" sz="1600">
              <a:solidFill>
                <a:schemeClr val="bg1"/>
              </a:solidFill>
              <a:latin typeface="Calibri" pitchFamily="34" charset="0"/>
              <a:ea typeface="Calibri" pitchFamily="34" charset="0"/>
              <a:cs typeface="Times New Roman" pitchFamily="18" charset="0"/>
            </a:endParaRPr>
          </a:p>
          <a:p>
            <a:pPr algn="ctr" eaLnBrk="0" hangingPunct="0"/>
            <a:r>
              <a:rPr lang="en-US" sz="1600">
                <a:solidFill>
                  <a:schemeClr val="bg1"/>
                </a:solidFill>
                <a:latin typeface="Calibri" pitchFamily="34" charset="0"/>
                <a:ea typeface="Calibri" pitchFamily="34" charset="0"/>
                <a:cs typeface="Times New Roman" pitchFamily="18" charset="0"/>
              </a:rPr>
              <a:t>(Linneus 1753)</a:t>
            </a:r>
          </a:p>
          <a:p>
            <a:pPr algn="ctr" eaLnBrk="0" hangingPunct="0"/>
            <a:r>
              <a:rPr lang="en-US">
                <a:solidFill>
                  <a:schemeClr val="bg1"/>
                </a:solidFill>
                <a:latin typeface="Calibri" pitchFamily="34" charset="0"/>
                <a:ea typeface="Calibri" pitchFamily="34" charset="0"/>
                <a:cs typeface="Times New Roman" pitchFamily="18" charset="0"/>
              </a:rPr>
              <a:t>Stregona ventrazza</a:t>
            </a:r>
            <a:r>
              <a:rPr lang="it-IT" sz="1600">
                <a:latin typeface="Calibri" pitchFamily="34" charset="0"/>
                <a:ea typeface="Calibri" pitchFamily="34" charset="0"/>
                <a:cs typeface="Times New Roman" pitchFamily="18" charset="0"/>
              </a:rPr>
              <a:t> </a:t>
            </a:r>
            <a:endParaRPr lang="it-IT" sz="280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63" y="-4763"/>
            <a:ext cx="12192001" cy="685800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SPECIE PROTETTE (FAUNA)</a:t>
            </a:r>
          </a:p>
        </p:txBody>
      </p:sp>
      <p:sp>
        <p:nvSpPr>
          <p:cNvPr id="40963" name="CasellaDiTesto 3"/>
          <p:cNvSpPr txBox="1">
            <a:spLocks noChangeArrowheads="1"/>
          </p:cNvSpPr>
          <p:nvPr/>
        </p:nvSpPr>
        <p:spPr bwMode="auto">
          <a:xfrm>
            <a:off x="806450" y="809625"/>
            <a:ext cx="2620963" cy="915988"/>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Canis lupus</a:t>
            </a:r>
            <a:endParaRPr lang="it-IT">
              <a:solidFill>
                <a:schemeClr val="bg1"/>
              </a:solidFill>
              <a:latin typeface="Calibri" pitchFamily="34" charset="0"/>
            </a:endParaRPr>
          </a:p>
          <a:p>
            <a:pPr algn="ctr"/>
            <a:r>
              <a:rPr lang="en-US">
                <a:solidFill>
                  <a:schemeClr val="bg1"/>
                </a:solidFill>
                <a:latin typeface="Calibri" pitchFamily="34" charset="0"/>
              </a:rPr>
              <a:t>(Linnaeus 1758)</a:t>
            </a:r>
            <a:endParaRPr lang="it-IT">
              <a:solidFill>
                <a:schemeClr val="bg1"/>
              </a:solidFill>
              <a:latin typeface="Calibri" pitchFamily="34" charset="0"/>
            </a:endParaRPr>
          </a:p>
          <a:p>
            <a:pPr algn="ctr"/>
            <a:r>
              <a:rPr lang="en-US">
                <a:solidFill>
                  <a:schemeClr val="bg1"/>
                </a:solidFill>
                <a:latin typeface="Calibri" pitchFamily="34" charset="0"/>
              </a:rPr>
              <a:t>Lupo grigio</a:t>
            </a:r>
            <a:endParaRPr lang="it-IT">
              <a:solidFill>
                <a:schemeClr val="bg1"/>
              </a:solidFill>
              <a:latin typeface="Calibri" pitchFamily="34" charset="0"/>
            </a:endParaRPr>
          </a:p>
        </p:txBody>
      </p:sp>
      <p:pic>
        <p:nvPicPr>
          <p:cNvPr id="40964" name="Picture 2" descr="canis lupus"/>
          <p:cNvPicPr>
            <a:picLocks noChangeAspect="1" noChangeArrowheads="1"/>
          </p:cNvPicPr>
          <p:nvPr/>
        </p:nvPicPr>
        <p:blipFill>
          <a:blip r:embed="rId2" cstate="print"/>
          <a:srcRect b="15500"/>
          <a:stretch>
            <a:fillRect/>
          </a:stretch>
        </p:blipFill>
        <p:spPr bwMode="auto">
          <a:xfrm>
            <a:off x="595313" y="1733550"/>
            <a:ext cx="3044825" cy="1749425"/>
          </a:xfrm>
          <a:prstGeom prst="rect">
            <a:avLst/>
          </a:prstGeom>
          <a:noFill/>
          <a:ln w="9525">
            <a:noFill/>
            <a:miter lim="800000"/>
            <a:headEnd/>
            <a:tailEnd/>
          </a:ln>
        </p:spPr>
      </p:pic>
      <p:graphicFrame>
        <p:nvGraphicFramePr>
          <p:cNvPr id="41010" name="Group 50"/>
          <p:cNvGraphicFramePr>
            <a:graphicFrameLocks noGrp="1"/>
          </p:cNvGraphicFramePr>
          <p:nvPr/>
        </p:nvGraphicFramePr>
        <p:xfrm>
          <a:off x="512763" y="3668713"/>
          <a:ext cx="3209925" cy="2949578"/>
        </p:xfrm>
        <a:graphic>
          <a:graphicData uri="http://schemas.openxmlformats.org/drawingml/2006/table">
            <a:tbl>
              <a:tblPr/>
              <a:tblGrid>
                <a:gridCol w="1624012"/>
                <a:gridCol w="1585913"/>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Mammalia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Carnivora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Canidae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Canis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0978" name="CasellaDiTesto 6"/>
          <p:cNvSpPr txBox="1">
            <a:spLocks noChangeArrowheads="1"/>
          </p:cNvSpPr>
          <p:nvPr/>
        </p:nvSpPr>
        <p:spPr bwMode="auto">
          <a:xfrm>
            <a:off x="4779963" y="809625"/>
            <a:ext cx="2622550" cy="915988"/>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Alauda arvensis</a:t>
            </a:r>
            <a:endParaRPr lang="it-IT">
              <a:solidFill>
                <a:schemeClr val="bg1"/>
              </a:solidFill>
              <a:latin typeface="Calibri" pitchFamily="34" charset="0"/>
            </a:endParaRPr>
          </a:p>
          <a:p>
            <a:pPr algn="ctr"/>
            <a:r>
              <a:rPr lang="it-IT">
                <a:solidFill>
                  <a:schemeClr val="bg1"/>
                </a:solidFill>
                <a:latin typeface="Calibri" pitchFamily="34" charset="0"/>
              </a:rPr>
              <a:t>(Linnaeus 1758)</a:t>
            </a:r>
          </a:p>
          <a:p>
            <a:pPr algn="ctr"/>
            <a:r>
              <a:rPr lang="it-IT">
                <a:solidFill>
                  <a:schemeClr val="bg1"/>
                </a:solidFill>
                <a:latin typeface="Calibri" pitchFamily="34" charset="0"/>
              </a:rPr>
              <a:t>Allodola</a:t>
            </a:r>
            <a:r>
              <a:rPr lang="it-IT" b="1">
                <a:solidFill>
                  <a:schemeClr val="bg1"/>
                </a:solidFill>
                <a:latin typeface="Calibri" pitchFamily="34" charset="0"/>
              </a:rPr>
              <a:t> </a:t>
            </a:r>
            <a:endParaRPr lang="it-IT">
              <a:solidFill>
                <a:schemeClr val="bg1"/>
              </a:solidFill>
              <a:latin typeface="Calibri" pitchFamily="34" charset="0"/>
            </a:endParaRPr>
          </a:p>
        </p:txBody>
      </p:sp>
      <p:pic>
        <p:nvPicPr>
          <p:cNvPr id="40979" name="Picture 3" descr="alauda arvensis"/>
          <p:cNvPicPr>
            <a:picLocks noChangeAspect="1" noChangeArrowheads="1"/>
          </p:cNvPicPr>
          <p:nvPr/>
        </p:nvPicPr>
        <p:blipFill>
          <a:blip r:embed="rId3" cstate="print"/>
          <a:srcRect r="3496"/>
          <a:stretch>
            <a:fillRect/>
          </a:stretch>
        </p:blipFill>
        <p:spPr bwMode="auto">
          <a:xfrm>
            <a:off x="4568825" y="1731963"/>
            <a:ext cx="3044825" cy="1752600"/>
          </a:xfrm>
          <a:prstGeom prst="rect">
            <a:avLst/>
          </a:prstGeom>
          <a:noFill/>
          <a:ln w="9525">
            <a:noFill/>
            <a:miter lim="800000"/>
            <a:headEnd/>
            <a:tailEnd/>
          </a:ln>
        </p:spPr>
      </p:pic>
      <p:graphicFrame>
        <p:nvGraphicFramePr>
          <p:cNvPr id="41009" name="Group 49"/>
          <p:cNvGraphicFramePr>
            <a:graphicFrameLocks noGrp="1"/>
          </p:cNvGraphicFramePr>
          <p:nvPr/>
        </p:nvGraphicFramePr>
        <p:xfrm>
          <a:off x="4486275" y="3675063"/>
          <a:ext cx="3209925" cy="2949578"/>
        </p:xfrm>
        <a:graphic>
          <a:graphicData uri="http://schemas.openxmlformats.org/drawingml/2006/table">
            <a:tbl>
              <a:tblPr/>
              <a:tblGrid>
                <a:gridCol w="1624013"/>
                <a:gridCol w="1585912"/>
              </a:tblGrid>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Aves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Passeriformes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Alaudidae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Alauda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0993" name="CasellaDiTesto 9"/>
          <p:cNvSpPr txBox="1">
            <a:spLocks noChangeArrowheads="1"/>
          </p:cNvSpPr>
          <p:nvPr/>
        </p:nvSpPr>
        <p:spPr bwMode="auto">
          <a:xfrm>
            <a:off x="8589963" y="809625"/>
            <a:ext cx="2620962" cy="915988"/>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Lullula arborea</a:t>
            </a:r>
            <a:endParaRPr lang="it-IT">
              <a:solidFill>
                <a:schemeClr val="bg1"/>
              </a:solidFill>
              <a:latin typeface="Calibri" pitchFamily="34" charset="0"/>
            </a:endParaRPr>
          </a:p>
          <a:p>
            <a:pPr algn="ctr"/>
            <a:r>
              <a:rPr lang="en-US">
                <a:solidFill>
                  <a:schemeClr val="bg1"/>
                </a:solidFill>
                <a:latin typeface="Calibri" pitchFamily="34" charset="0"/>
              </a:rPr>
              <a:t>(Linnaeus 1758)</a:t>
            </a:r>
            <a:endParaRPr lang="it-IT">
              <a:solidFill>
                <a:schemeClr val="bg1"/>
              </a:solidFill>
              <a:latin typeface="Calibri" pitchFamily="34" charset="0"/>
            </a:endParaRPr>
          </a:p>
          <a:p>
            <a:pPr algn="ctr"/>
            <a:r>
              <a:rPr lang="en-US">
                <a:solidFill>
                  <a:schemeClr val="bg1"/>
                </a:solidFill>
                <a:latin typeface="Calibri" pitchFamily="34" charset="0"/>
              </a:rPr>
              <a:t>Tottavilla</a:t>
            </a:r>
            <a:r>
              <a:rPr lang="en-US" b="1">
                <a:solidFill>
                  <a:schemeClr val="bg1"/>
                </a:solidFill>
                <a:latin typeface="Calibri" pitchFamily="34" charset="0"/>
              </a:rPr>
              <a:t> </a:t>
            </a:r>
            <a:endParaRPr lang="it-IT">
              <a:solidFill>
                <a:schemeClr val="bg1"/>
              </a:solidFill>
              <a:latin typeface="Calibri" pitchFamily="34" charset="0"/>
            </a:endParaRPr>
          </a:p>
        </p:txBody>
      </p:sp>
      <p:pic>
        <p:nvPicPr>
          <p:cNvPr id="40994" name="Picture 4" descr="lullula arborea"/>
          <p:cNvPicPr>
            <a:picLocks noChangeAspect="1" noChangeArrowheads="1"/>
          </p:cNvPicPr>
          <p:nvPr/>
        </p:nvPicPr>
        <p:blipFill>
          <a:blip r:embed="rId4" cstate="print"/>
          <a:srcRect/>
          <a:stretch>
            <a:fillRect/>
          </a:stretch>
        </p:blipFill>
        <p:spPr bwMode="auto">
          <a:xfrm>
            <a:off x="8377238" y="1731963"/>
            <a:ext cx="3046412" cy="1751012"/>
          </a:xfrm>
          <a:prstGeom prst="rect">
            <a:avLst/>
          </a:prstGeom>
          <a:noFill/>
          <a:ln w="9525">
            <a:noFill/>
            <a:miter lim="800000"/>
            <a:headEnd/>
            <a:tailEnd/>
          </a:ln>
        </p:spPr>
      </p:pic>
      <p:graphicFrame>
        <p:nvGraphicFramePr>
          <p:cNvPr id="41011" name="Group 51"/>
          <p:cNvGraphicFramePr>
            <a:graphicFrameLocks noGrp="1"/>
          </p:cNvGraphicFramePr>
          <p:nvPr/>
        </p:nvGraphicFramePr>
        <p:xfrm>
          <a:off x="8377238" y="3692525"/>
          <a:ext cx="3209925" cy="2949578"/>
        </p:xfrm>
        <a:graphic>
          <a:graphicData uri="http://schemas.openxmlformats.org/drawingml/2006/table">
            <a:tbl>
              <a:tblPr/>
              <a:tblGrid>
                <a:gridCol w="1624012"/>
                <a:gridCol w="1585913"/>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Aves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Passeriformes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Alaudidae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Lullula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3" name="CasellaDiTesto 2"/>
          <p:cNvSpPr txBox="1"/>
          <p:nvPr/>
        </p:nvSpPr>
        <p:spPr>
          <a:xfrm>
            <a:off x="885825" y="77788"/>
            <a:ext cx="10228263" cy="523875"/>
          </a:xfrm>
          <a:prstGeom prst="rect">
            <a:avLst/>
          </a:prstGeom>
          <a:noFill/>
        </p:spPr>
        <p:txBody>
          <a:bodyPr>
            <a:spAutoFit/>
          </a:bodyPr>
          <a:lstStyle/>
          <a:p>
            <a:pPr algn="ctr" fontAlgn="auto">
              <a:spcBef>
                <a:spcPts val="0"/>
              </a:spcBef>
              <a:spcAft>
                <a:spcPts val="0"/>
              </a:spcAft>
              <a:defRPr/>
            </a:pPr>
            <a:r>
              <a:rPr lang="it-IT" sz="2800" dirty="0">
                <a:solidFill>
                  <a:srgbClr val="C00000"/>
                </a:solidFill>
                <a:effectLst>
                  <a:outerShdw blurRad="38100" dist="38100" dir="2700000" algn="tl">
                    <a:srgbClr val="000000">
                      <a:alpha val="43137"/>
                    </a:srgbClr>
                  </a:outerShdw>
                </a:effectLst>
                <a:latin typeface="+mn-lt"/>
              </a:rPr>
              <a:t>IL NOSTRO CAMMINO </a:t>
            </a:r>
            <a:r>
              <a:rPr lang="it-IT" sz="2800" dirty="0" err="1">
                <a:solidFill>
                  <a:srgbClr val="C00000"/>
                </a:solidFill>
                <a:effectLst>
                  <a:outerShdw blurRad="38100" dist="38100" dir="2700000" algn="tl">
                    <a:srgbClr val="000000">
                      <a:alpha val="43137"/>
                    </a:srgbClr>
                  </a:outerShdw>
                </a:effectLst>
                <a:latin typeface="+mn-lt"/>
              </a:rPr>
              <a:t>DI</a:t>
            </a:r>
            <a:r>
              <a:rPr lang="it-IT" sz="2800" dirty="0">
                <a:solidFill>
                  <a:srgbClr val="C00000"/>
                </a:solidFill>
                <a:effectLst>
                  <a:outerShdw blurRad="38100" dist="38100" dir="2700000" algn="tl">
                    <a:srgbClr val="000000">
                      <a:alpha val="43137"/>
                    </a:srgbClr>
                  </a:outerShdw>
                </a:effectLst>
                <a:latin typeface="+mn-lt"/>
              </a:rPr>
              <a:t> CONOSCENZA </a:t>
            </a:r>
          </a:p>
        </p:txBody>
      </p:sp>
      <p:sp>
        <p:nvSpPr>
          <p:cNvPr id="4" name="Rettangolo 3"/>
          <p:cNvSpPr/>
          <p:nvPr/>
        </p:nvSpPr>
        <p:spPr>
          <a:xfrm>
            <a:off x="141288" y="1466850"/>
            <a:ext cx="2546350" cy="235426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aderito all’iniziativa “Porte aperte all’</a:t>
            </a:r>
            <a:r>
              <a:rPr lang="it-IT" sz="1600" dirty="0" err="1"/>
              <a:t>Arpacal</a:t>
            </a:r>
            <a:r>
              <a:rPr lang="it-IT" sz="1600" dirty="0"/>
              <a:t>”, visitando i laboratori del Dipartimento Provinciale di Cosenza dove abbiamo capito quali sono i  compiti delle Arpa e come funzionano le strumentazioni per il monitoraggio ambientale</a:t>
            </a:r>
            <a:r>
              <a:rPr lang="it-IT" sz="1050" dirty="0"/>
              <a:t>;</a:t>
            </a:r>
          </a:p>
        </p:txBody>
      </p:sp>
      <p:cxnSp>
        <p:nvCxnSpPr>
          <p:cNvPr id="5" name="Connettore 2 4"/>
          <p:cNvCxnSpPr/>
          <p:nvPr/>
        </p:nvCxnSpPr>
        <p:spPr>
          <a:xfrm>
            <a:off x="2687638" y="2652713"/>
            <a:ext cx="519112"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8" name="Rettangolo 7"/>
          <p:cNvSpPr/>
          <p:nvPr/>
        </p:nvSpPr>
        <p:spPr>
          <a:xfrm>
            <a:off x="3198813" y="1466850"/>
            <a:ext cx="2544762"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osservato su </a:t>
            </a:r>
            <a:r>
              <a:rPr lang="it-IT" sz="1600" i="1" dirty="0"/>
              <a:t>Google </a:t>
            </a:r>
            <a:r>
              <a:rPr lang="it-IT" sz="1600" i="1" dirty="0" err="1"/>
              <a:t>Maps</a:t>
            </a:r>
            <a:r>
              <a:rPr lang="it-IT" sz="1600" dirty="0"/>
              <a:t> il sistema delle aree naturali protette, individuando i </a:t>
            </a:r>
            <a:r>
              <a:rPr lang="it-IT" sz="1600" dirty="0" err="1"/>
              <a:t>S.I.C.</a:t>
            </a:r>
            <a:r>
              <a:rPr lang="it-IT" sz="1600" dirty="0"/>
              <a:t> presenti in Italia e quelli della nostra area;</a:t>
            </a:r>
          </a:p>
        </p:txBody>
      </p:sp>
      <p:sp>
        <p:nvSpPr>
          <p:cNvPr id="15366" name="CasellaDiTesto 8"/>
          <p:cNvSpPr txBox="1">
            <a:spLocks noChangeArrowheads="1"/>
          </p:cNvSpPr>
          <p:nvPr/>
        </p:nvSpPr>
        <p:spPr bwMode="auto">
          <a:xfrm>
            <a:off x="152400" y="517525"/>
            <a:ext cx="11887200" cy="954088"/>
          </a:xfrm>
          <a:prstGeom prst="rect">
            <a:avLst/>
          </a:prstGeom>
          <a:noFill/>
          <a:ln w="9525">
            <a:noFill/>
            <a:miter lim="800000"/>
            <a:headEnd/>
            <a:tailEnd/>
          </a:ln>
        </p:spPr>
        <p:txBody>
          <a:bodyPr>
            <a:spAutoFit/>
          </a:bodyPr>
          <a:lstStyle/>
          <a:p>
            <a:pPr algn="ctr"/>
            <a:r>
              <a:rPr lang="it-IT" b="1">
                <a:latin typeface="Calibri" pitchFamily="34" charset="0"/>
              </a:rPr>
              <a:t>L’ attività tappa per tappa</a:t>
            </a:r>
          </a:p>
          <a:p>
            <a:r>
              <a:rPr lang="it-IT">
                <a:latin typeface="Calibri" pitchFamily="34" charset="0"/>
              </a:rPr>
              <a:t>Gli insegnanti ci hanno parlato del concorso  “LA MIA TERRA VALE” e ci hanno spiegato cos’è un ecosistema e perché  va protetto, cosa sono Rete Natura 2000, un S.I.C.  e una Z.P.S. dopodiché </a:t>
            </a:r>
            <a:r>
              <a:rPr lang="it-IT" sz="2000">
                <a:latin typeface="Calibri" pitchFamily="34" charset="0"/>
              </a:rPr>
              <a:t>abbiamo </a:t>
            </a:r>
            <a:r>
              <a:rPr lang="it-IT">
                <a:latin typeface="Calibri" pitchFamily="34" charset="0"/>
              </a:rPr>
              <a:t>…</a:t>
            </a:r>
          </a:p>
        </p:txBody>
      </p:sp>
      <p:cxnSp>
        <p:nvCxnSpPr>
          <p:cNvPr id="10" name="Connettore 2 9"/>
          <p:cNvCxnSpPr/>
          <p:nvPr/>
        </p:nvCxnSpPr>
        <p:spPr>
          <a:xfrm>
            <a:off x="5743575" y="2700338"/>
            <a:ext cx="511175" cy="11112"/>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1" name="Rettangolo 10"/>
          <p:cNvSpPr/>
          <p:nvPr/>
        </p:nvSpPr>
        <p:spPr>
          <a:xfrm>
            <a:off x="6238875" y="1466850"/>
            <a:ext cx="2562225"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scelto di occuparci di quello più vicino a noi, che insiste nel territorio del nostro Comune, denominato “La Petrosa”;</a:t>
            </a:r>
          </a:p>
        </p:txBody>
      </p:sp>
      <p:cxnSp>
        <p:nvCxnSpPr>
          <p:cNvPr id="14" name="Connettore 2 13"/>
          <p:cNvCxnSpPr/>
          <p:nvPr/>
        </p:nvCxnSpPr>
        <p:spPr>
          <a:xfrm>
            <a:off x="8791575" y="2700338"/>
            <a:ext cx="531813"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5" name="Rettangolo 14"/>
          <p:cNvSpPr/>
          <p:nvPr/>
        </p:nvSpPr>
        <p:spPr>
          <a:xfrm>
            <a:off x="9323388" y="1466850"/>
            <a:ext cx="2562225" cy="518795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chi di noi riteneva di conoscere l’ampia  zona che i Castrovillaresi definiscono Petrosa ha fornito delle informazioni agli altri: è emerso che nella area in studio c’è chi va raccogliere asparagi o funghi prataioli e chi a caccia, che alcune parti sono pericolose perché destinate ad un poligono di tiro dell’esercito, che vi è collocata una azienda agricola, e che è una zona poco frequentata tanto che vi sono molti cani randagi che, forse, vengono abbandonati lì volutamente</a:t>
            </a:r>
          </a:p>
        </p:txBody>
      </p:sp>
      <p:cxnSp>
        <p:nvCxnSpPr>
          <p:cNvPr id="17" name="Connettore 2 16"/>
          <p:cNvCxnSpPr>
            <a:endCxn id="19" idx="3"/>
          </p:cNvCxnSpPr>
          <p:nvPr/>
        </p:nvCxnSpPr>
        <p:spPr>
          <a:xfrm flipH="1">
            <a:off x="8847138" y="5241925"/>
            <a:ext cx="48895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9" name="Rettangolo 18"/>
          <p:cNvSpPr/>
          <p:nvPr/>
        </p:nvSpPr>
        <p:spPr>
          <a:xfrm>
            <a:off x="6284913" y="4060825"/>
            <a:ext cx="2562225"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analizzato in classe una relazione di sopralluogo del botanico Michele Tenore dell’Università di Napoli, che è transitato nella Petrosa l’8 luglio del 1826 e che la descriveva come una zona arida e desolata;</a:t>
            </a:r>
          </a:p>
        </p:txBody>
      </p:sp>
      <p:cxnSp>
        <p:nvCxnSpPr>
          <p:cNvPr id="22" name="Connettore 2 21"/>
          <p:cNvCxnSpPr/>
          <p:nvPr/>
        </p:nvCxnSpPr>
        <p:spPr>
          <a:xfrm flipH="1">
            <a:off x="5762625" y="5227638"/>
            <a:ext cx="522288"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23" name="Rettangolo 22"/>
          <p:cNvSpPr/>
          <p:nvPr/>
        </p:nvSpPr>
        <p:spPr>
          <a:xfrm>
            <a:off x="3216275" y="4060825"/>
            <a:ext cx="2546350"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solidFill>
                  <a:schemeClr val="tx1"/>
                </a:solidFill>
              </a:rPr>
              <a:t>definito i confini del S.I.C., capito che la sua forma piuttosto irregolare é dovuta a ragioni morfologiche, ma anche alla presenza di </a:t>
            </a:r>
            <a:r>
              <a:rPr lang="it-IT" sz="1600" b="1" dirty="0">
                <a:solidFill>
                  <a:schemeClr val="tx1"/>
                </a:solidFill>
              </a:rPr>
              <a:t>cave</a:t>
            </a:r>
            <a:r>
              <a:rPr lang="it-IT" sz="1600" dirty="0">
                <a:solidFill>
                  <a:schemeClr val="tx1"/>
                </a:solidFill>
              </a:rPr>
              <a:t> e di </a:t>
            </a:r>
            <a:r>
              <a:rPr lang="it-IT" sz="1600" b="1" dirty="0">
                <a:solidFill>
                  <a:schemeClr val="tx1"/>
                </a:solidFill>
              </a:rPr>
              <a:t>un tracciato autostradale</a:t>
            </a:r>
            <a:r>
              <a:rPr lang="it-IT" sz="1600" dirty="0">
                <a:solidFill>
                  <a:schemeClr val="tx1"/>
                </a:solidFill>
              </a:rPr>
              <a:t>, precedenti alla sua istituzione</a:t>
            </a:r>
          </a:p>
        </p:txBody>
      </p:sp>
      <p:sp>
        <p:nvSpPr>
          <p:cNvPr id="24" name="Rettangolo 23"/>
          <p:cNvSpPr/>
          <p:nvPr/>
        </p:nvSpPr>
        <p:spPr>
          <a:xfrm>
            <a:off x="125413" y="4060825"/>
            <a:ext cx="2546350"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osservato, grazie all’immagine satellitare,  la diversa colorazione del territorio e quindi le specie arboree presenti e le aree ancora coltivate a cereali;</a:t>
            </a:r>
          </a:p>
        </p:txBody>
      </p:sp>
      <p:cxnSp>
        <p:nvCxnSpPr>
          <p:cNvPr id="25" name="Connettore 2 24"/>
          <p:cNvCxnSpPr>
            <a:endCxn id="24" idx="3"/>
          </p:cNvCxnSpPr>
          <p:nvPr/>
        </p:nvCxnSpPr>
        <p:spPr>
          <a:xfrm flipH="1">
            <a:off x="2671763" y="5227638"/>
            <a:ext cx="527050" cy="14287"/>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32" name="Freccia in giù 31"/>
          <p:cNvSpPr/>
          <p:nvPr/>
        </p:nvSpPr>
        <p:spPr>
          <a:xfrm>
            <a:off x="1163638" y="6424613"/>
            <a:ext cx="369887" cy="288925"/>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SPECIE PROTETTE (FAUNA)</a:t>
            </a:r>
          </a:p>
        </p:txBody>
      </p:sp>
      <p:sp>
        <p:nvSpPr>
          <p:cNvPr id="41987" name="CasellaDiTesto 3"/>
          <p:cNvSpPr txBox="1">
            <a:spLocks noChangeArrowheads="1"/>
          </p:cNvSpPr>
          <p:nvPr/>
        </p:nvSpPr>
        <p:spPr bwMode="auto">
          <a:xfrm>
            <a:off x="806450" y="809625"/>
            <a:ext cx="2620963" cy="885825"/>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Milvus migrans</a:t>
            </a:r>
            <a:endParaRPr lang="it-IT">
              <a:solidFill>
                <a:schemeClr val="bg1"/>
              </a:solidFill>
              <a:latin typeface="Calibri" pitchFamily="34" charset="0"/>
            </a:endParaRPr>
          </a:p>
          <a:p>
            <a:pPr algn="ctr"/>
            <a:r>
              <a:rPr lang="en-US" sz="1600">
                <a:solidFill>
                  <a:schemeClr val="bg1"/>
                </a:solidFill>
                <a:latin typeface="Calibri" pitchFamily="34" charset="0"/>
              </a:rPr>
              <a:t>(Boddaert 1783)</a:t>
            </a:r>
            <a:endParaRPr lang="it-IT" sz="1600">
              <a:solidFill>
                <a:schemeClr val="bg1"/>
              </a:solidFill>
              <a:latin typeface="Calibri" pitchFamily="34" charset="0"/>
            </a:endParaRPr>
          </a:p>
          <a:p>
            <a:pPr algn="ctr"/>
            <a:r>
              <a:rPr lang="en-US">
                <a:solidFill>
                  <a:schemeClr val="bg1"/>
                </a:solidFill>
                <a:latin typeface="Calibri" pitchFamily="34" charset="0"/>
              </a:rPr>
              <a:t>Nibbio bruno</a:t>
            </a:r>
            <a:r>
              <a:rPr lang="it-IT" b="1">
                <a:latin typeface="Calibri" pitchFamily="34" charset="0"/>
              </a:rPr>
              <a:t> </a:t>
            </a:r>
            <a:endParaRPr lang="it-IT">
              <a:latin typeface="Calibri" pitchFamily="34" charset="0"/>
            </a:endParaRPr>
          </a:p>
        </p:txBody>
      </p:sp>
      <p:pic>
        <p:nvPicPr>
          <p:cNvPr id="41988" name="Picture 2" descr="milvus migrans"/>
          <p:cNvPicPr>
            <a:picLocks noChangeAspect="1" noChangeArrowheads="1"/>
          </p:cNvPicPr>
          <p:nvPr/>
        </p:nvPicPr>
        <p:blipFill>
          <a:blip r:embed="rId2" cstate="print"/>
          <a:srcRect r="7803"/>
          <a:stretch>
            <a:fillRect/>
          </a:stretch>
        </p:blipFill>
        <p:spPr bwMode="auto">
          <a:xfrm>
            <a:off x="611188" y="1768475"/>
            <a:ext cx="3011487" cy="2009775"/>
          </a:xfrm>
          <a:prstGeom prst="rect">
            <a:avLst/>
          </a:prstGeom>
          <a:noFill/>
          <a:ln w="9525">
            <a:noFill/>
            <a:miter lim="800000"/>
            <a:headEnd/>
            <a:tailEnd/>
          </a:ln>
        </p:spPr>
      </p:pic>
      <p:graphicFrame>
        <p:nvGraphicFramePr>
          <p:cNvPr id="42034" name="Group 50"/>
          <p:cNvGraphicFramePr>
            <a:graphicFrameLocks noGrp="1"/>
          </p:cNvGraphicFramePr>
          <p:nvPr/>
        </p:nvGraphicFramePr>
        <p:xfrm>
          <a:off x="611188" y="3906838"/>
          <a:ext cx="3211512" cy="2949578"/>
        </p:xfrm>
        <a:graphic>
          <a:graphicData uri="http://schemas.openxmlformats.org/drawingml/2006/table">
            <a:tbl>
              <a:tblPr/>
              <a:tblGrid>
                <a:gridCol w="1625600"/>
                <a:gridCol w="1585912"/>
              </a:tblGrid>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Aves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Falconiformes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Accipitridae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Milvus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2002" name="CasellaDiTesto 6"/>
          <p:cNvSpPr txBox="1">
            <a:spLocks noChangeArrowheads="1"/>
          </p:cNvSpPr>
          <p:nvPr/>
        </p:nvSpPr>
        <p:spPr bwMode="auto">
          <a:xfrm>
            <a:off x="4784725" y="846138"/>
            <a:ext cx="2622550" cy="885825"/>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Camprimulgus europaeus</a:t>
            </a:r>
            <a:endParaRPr lang="it-IT">
              <a:solidFill>
                <a:schemeClr val="bg1"/>
              </a:solidFill>
              <a:latin typeface="Calibri" pitchFamily="34" charset="0"/>
            </a:endParaRPr>
          </a:p>
          <a:p>
            <a:pPr algn="ctr"/>
            <a:r>
              <a:rPr lang="en-US" sz="1600">
                <a:solidFill>
                  <a:schemeClr val="bg1"/>
                </a:solidFill>
                <a:latin typeface="Calibri" pitchFamily="34" charset="0"/>
              </a:rPr>
              <a:t>(Linnaeus 1758)</a:t>
            </a:r>
            <a:endParaRPr lang="it-IT" sz="1600">
              <a:solidFill>
                <a:schemeClr val="bg1"/>
              </a:solidFill>
              <a:latin typeface="Calibri" pitchFamily="34" charset="0"/>
            </a:endParaRPr>
          </a:p>
          <a:p>
            <a:pPr algn="ctr"/>
            <a:r>
              <a:rPr lang="en-US">
                <a:solidFill>
                  <a:schemeClr val="bg1"/>
                </a:solidFill>
                <a:latin typeface="Calibri" pitchFamily="34" charset="0"/>
              </a:rPr>
              <a:t>Succiacapre</a:t>
            </a:r>
            <a:r>
              <a:rPr lang="en-US" b="1">
                <a:solidFill>
                  <a:schemeClr val="bg1"/>
                </a:solidFill>
                <a:latin typeface="Calibri" pitchFamily="34" charset="0"/>
              </a:rPr>
              <a:t> </a:t>
            </a:r>
            <a:endParaRPr lang="it-IT">
              <a:solidFill>
                <a:schemeClr val="bg1"/>
              </a:solidFill>
              <a:latin typeface="Calibri" pitchFamily="34" charset="0"/>
            </a:endParaRPr>
          </a:p>
        </p:txBody>
      </p:sp>
      <p:pic>
        <p:nvPicPr>
          <p:cNvPr id="42003" name="Picture 3" descr="caprimulgus europaeus"/>
          <p:cNvPicPr>
            <a:picLocks noChangeAspect="1" noChangeArrowheads="1"/>
          </p:cNvPicPr>
          <p:nvPr/>
        </p:nvPicPr>
        <p:blipFill>
          <a:blip r:embed="rId3" cstate="print"/>
          <a:srcRect r="3889"/>
          <a:stretch>
            <a:fillRect/>
          </a:stretch>
        </p:blipFill>
        <p:spPr bwMode="auto">
          <a:xfrm>
            <a:off x="4591050" y="1768475"/>
            <a:ext cx="3009900" cy="1990725"/>
          </a:xfrm>
          <a:prstGeom prst="rect">
            <a:avLst/>
          </a:prstGeom>
          <a:noFill/>
          <a:ln w="9525">
            <a:noFill/>
            <a:miter lim="800000"/>
            <a:headEnd/>
            <a:tailEnd/>
          </a:ln>
        </p:spPr>
      </p:pic>
      <p:graphicFrame>
        <p:nvGraphicFramePr>
          <p:cNvPr id="42033" name="Group 49"/>
          <p:cNvGraphicFramePr>
            <a:graphicFrameLocks noGrp="1"/>
          </p:cNvGraphicFramePr>
          <p:nvPr/>
        </p:nvGraphicFramePr>
        <p:xfrm>
          <a:off x="4591050" y="3906838"/>
          <a:ext cx="3209925" cy="2949578"/>
        </p:xfrm>
        <a:graphic>
          <a:graphicData uri="http://schemas.openxmlformats.org/drawingml/2006/table">
            <a:tbl>
              <a:tblPr/>
              <a:tblGrid>
                <a:gridCol w="1624013"/>
                <a:gridCol w="1585912"/>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Aves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Strigiformes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Caprimulgidae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Camprimulgus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2017" name="CasellaDiTesto 9"/>
          <p:cNvSpPr txBox="1">
            <a:spLocks noChangeArrowheads="1"/>
          </p:cNvSpPr>
          <p:nvPr/>
        </p:nvSpPr>
        <p:spPr bwMode="auto">
          <a:xfrm>
            <a:off x="8764588" y="800100"/>
            <a:ext cx="2620962" cy="915988"/>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Galerida cristata</a:t>
            </a:r>
            <a:endParaRPr lang="it-IT">
              <a:solidFill>
                <a:schemeClr val="bg1"/>
              </a:solidFill>
              <a:latin typeface="Calibri" pitchFamily="34" charset="0"/>
            </a:endParaRPr>
          </a:p>
          <a:p>
            <a:pPr algn="ctr"/>
            <a:r>
              <a:rPr lang="en-US" sz="1600">
                <a:solidFill>
                  <a:schemeClr val="bg1"/>
                </a:solidFill>
                <a:latin typeface="Calibri" pitchFamily="34" charset="0"/>
              </a:rPr>
              <a:t>(Linnaeus 1758</a:t>
            </a:r>
            <a:r>
              <a:rPr lang="en-US">
                <a:solidFill>
                  <a:schemeClr val="bg1"/>
                </a:solidFill>
                <a:latin typeface="Calibri" pitchFamily="34" charset="0"/>
              </a:rPr>
              <a:t>)</a:t>
            </a:r>
            <a:endParaRPr lang="it-IT">
              <a:solidFill>
                <a:schemeClr val="bg1"/>
              </a:solidFill>
              <a:latin typeface="Calibri" pitchFamily="34" charset="0"/>
            </a:endParaRPr>
          </a:p>
          <a:p>
            <a:pPr algn="ctr"/>
            <a:r>
              <a:rPr lang="en-US">
                <a:solidFill>
                  <a:schemeClr val="bg1"/>
                </a:solidFill>
                <a:latin typeface="Calibri" pitchFamily="34" charset="0"/>
              </a:rPr>
              <a:t>Cappellaccia</a:t>
            </a:r>
            <a:r>
              <a:rPr lang="en-US" b="1">
                <a:solidFill>
                  <a:schemeClr val="bg1"/>
                </a:solidFill>
                <a:latin typeface="Calibri" pitchFamily="34" charset="0"/>
              </a:rPr>
              <a:t> </a:t>
            </a:r>
            <a:endParaRPr lang="it-IT">
              <a:solidFill>
                <a:schemeClr val="bg1"/>
              </a:solidFill>
              <a:latin typeface="Calibri" pitchFamily="34" charset="0"/>
            </a:endParaRPr>
          </a:p>
        </p:txBody>
      </p:sp>
      <p:pic>
        <p:nvPicPr>
          <p:cNvPr id="42018" name="Picture 4" descr="galerida cristata"/>
          <p:cNvPicPr>
            <a:picLocks noChangeAspect="1" noChangeArrowheads="1"/>
          </p:cNvPicPr>
          <p:nvPr/>
        </p:nvPicPr>
        <p:blipFill>
          <a:blip r:embed="rId4" cstate="print"/>
          <a:srcRect/>
          <a:stretch>
            <a:fillRect/>
          </a:stretch>
        </p:blipFill>
        <p:spPr bwMode="auto">
          <a:xfrm>
            <a:off x="8569325" y="1825625"/>
            <a:ext cx="3033713" cy="1990725"/>
          </a:xfrm>
          <a:prstGeom prst="rect">
            <a:avLst/>
          </a:prstGeom>
          <a:noFill/>
          <a:ln w="9525">
            <a:noFill/>
            <a:miter lim="800000"/>
            <a:headEnd/>
            <a:tailEnd/>
          </a:ln>
        </p:spPr>
      </p:pic>
      <p:graphicFrame>
        <p:nvGraphicFramePr>
          <p:cNvPr id="42035" name="Group 51"/>
          <p:cNvGraphicFramePr>
            <a:graphicFrameLocks noGrp="1"/>
          </p:cNvGraphicFramePr>
          <p:nvPr/>
        </p:nvGraphicFramePr>
        <p:xfrm>
          <a:off x="8469313" y="3906838"/>
          <a:ext cx="3209925" cy="2949578"/>
        </p:xfrm>
        <a:graphic>
          <a:graphicData uri="http://schemas.openxmlformats.org/drawingml/2006/table">
            <a:tbl>
              <a:tblPr/>
              <a:tblGrid>
                <a:gridCol w="1624012"/>
                <a:gridCol w="1585913"/>
              </a:tblGrid>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Aves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Passeriformes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Alaudidae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Galerida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SPECIE PROTETTE (FAUNA)</a:t>
            </a:r>
          </a:p>
        </p:txBody>
      </p:sp>
      <p:sp>
        <p:nvSpPr>
          <p:cNvPr id="43011" name="CasellaDiTesto 3"/>
          <p:cNvSpPr txBox="1">
            <a:spLocks noChangeArrowheads="1"/>
          </p:cNvSpPr>
          <p:nvPr/>
        </p:nvSpPr>
        <p:spPr bwMode="auto">
          <a:xfrm>
            <a:off x="806450" y="809625"/>
            <a:ext cx="2620963" cy="885825"/>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Melanocorypha calandra</a:t>
            </a:r>
            <a:endParaRPr lang="it-IT">
              <a:solidFill>
                <a:schemeClr val="bg1"/>
              </a:solidFill>
              <a:latin typeface="Calibri" pitchFamily="34" charset="0"/>
            </a:endParaRPr>
          </a:p>
          <a:p>
            <a:pPr algn="ctr"/>
            <a:r>
              <a:rPr lang="en-US" sz="1600">
                <a:solidFill>
                  <a:schemeClr val="bg1"/>
                </a:solidFill>
                <a:latin typeface="Calibri" pitchFamily="34" charset="0"/>
              </a:rPr>
              <a:t>(Linnaeus 1766)</a:t>
            </a:r>
            <a:endParaRPr lang="it-IT" sz="1600">
              <a:solidFill>
                <a:schemeClr val="bg1"/>
              </a:solidFill>
              <a:latin typeface="Calibri" pitchFamily="34" charset="0"/>
            </a:endParaRPr>
          </a:p>
          <a:p>
            <a:pPr algn="ctr"/>
            <a:r>
              <a:rPr lang="it-IT">
                <a:solidFill>
                  <a:schemeClr val="bg1"/>
                </a:solidFill>
                <a:latin typeface="Calibri" pitchFamily="34" charset="0"/>
              </a:rPr>
              <a:t>Calandra </a:t>
            </a:r>
          </a:p>
        </p:txBody>
      </p:sp>
      <p:pic>
        <p:nvPicPr>
          <p:cNvPr id="43012" name="Picture 2" descr="melanocorypha calandra"/>
          <p:cNvPicPr>
            <a:picLocks noChangeAspect="1" noChangeArrowheads="1"/>
          </p:cNvPicPr>
          <p:nvPr/>
        </p:nvPicPr>
        <p:blipFill>
          <a:blip r:embed="rId2" cstate="print"/>
          <a:srcRect r="4199" b="6438"/>
          <a:stretch>
            <a:fillRect/>
          </a:stretch>
        </p:blipFill>
        <p:spPr bwMode="auto">
          <a:xfrm>
            <a:off x="604838" y="1733550"/>
            <a:ext cx="3079750" cy="2044700"/>
          </a:xfrm>
          <a:prstGeom prst="rect">
            <a:avLst/>
          </a:prstGeom>
          <a:noFill/>
          <a:ln w="9525">
            <a:noFill/>
            <a:miter lim="800000"/>
            <a:headEnd/>
            <a:tailEnd/>
          </a:ln>
        </p:spPr>
      </p:pic>
      <p:graphicFrame>
        <p:nvGraphicFramePr>
          <p:cNvPr id="43058" name="Group 50"/>
          <p:cNvGraphicFramePr>
            <a:graphicFrameLocks noGrp="1"/>
          </p:cNvGraphicFramePr>
          <p:nvPr/>
        </p:nvGraphicFramePr>
        <p:xfrm>
          <a:off x="222250" y="3868738"/>
          <a:ext cx="3368675" cy="2949578"/>
        </p:xfrm>
        <a:graphic>
          <a:graphicData uri="http://schemas.openxmlformats.org/drawingml/2006/table">
            <a:tbl>
              <a:tblPr/>
              <a:tblGrid>
                <a:gridCol w="1703388"/>
                <a:gridCol w="1665287"/>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Aves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Passeriformes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Alaudidae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Melanocorypha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3026" name="CasellaDiTesto 6"/>
          <p:cNvSpPr txBox="1">
            <a:spLocks noChangeArrowheads="1"/>
          </p:cNvSpPr>
          <p:nvPr/>
        </p:nvSpPr>
        <p:spPr bwMode="auto">
          <a:xfrm>
            <a:off x="4811713" y="809625"/>
            <a:ext cx="2620962" cy="885825"/>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Tadarida teniotis</a:t>
            </a:r>
            <a:endParaRPr lang="it-IT">
              <a:solidFill>
                <a:schemeClr val="bg1"/>
              </a:solidFill>
              <a:latin typeface="Calibri" pitchFamily="34" charset="0"/>
            </a:endParaRPr>
          </a:p>
          <a:p>
            <a:pPr algn="ctr"/>
            <a:r>
              <a:rPr lang="it-IT" sz="1600">
                <a:solidFill>
                  <a:schemeClr val="bg1"/>
                </a:solidFill>
                <a:latin typeface="Calibri" pitchFamily="34" charset="0"/>
              </a:rPr>
              <a:t>(Rafinesque 1814)</a:t>
            </a:r>
          </a:p>
          <a:p>
            <a:pPr algn="ctr"/>
            <a:r>
              <a:rPr lang="it-IT">
                <a:solidFill>
                  <a:schemeClr val="bg1"/>
                </a:solidFill>
                <a:latin typeface="Calibri" pitchFamily="34" charset="0"/>
              </a:rPr>
              <a:t>Molosso di Cestoni</a:t>
            </a:r>
          </a:p>
        </p:txBody>
      </p:sp>
      <p:pic>
        <p:nvPicPr>
          <p:cNvPr id="43027" name="Picture 3" descr="tadarida teniotis"/>
          <p:cNvPicPr>
            <a:picLocks noChangeAspect="1" noChangeArrowheads="1"/>
          </p:cNvPicPr>
          <p:nvPr/>
        </p:nvPicPr>
        <p:blipFill>
          <a:blip r:embed="rId3" cstate="print"/>
          <a:srcRect r="4134"/>
          <a:stretch>
            <a:fillRect/>
          </a:stretch>
        </p:blipFill>
        <p:spPr bwMode="auto">
          <a:xfrm>
            <a:off x="4556125" y="1733550"/>
            <a:ext cx="3079750" cy="2044700"/>
          </a:xfrm>
          <a:prstGeom prst="rect">
            <a:avLst/>
          </a:prstGeom>
          <a:noFill/>
          <a:ln w="9525">
            <a:noFill/>
            <a:miter lim="800000"/>
            <a:headEnd/>
            <a:tailEnd/>
          </a:ln>
        </p:spPr>
      </p:pic>
      <p:graphicFrame>
        <p:nvGraphicFramePr>
          <p:cNvPr id="43057" name="Group 49"/>
          <p:cNvGraphicFramePr>
            <a:graphicFrameLocks noGrp="1"/>
          </p:cNvGraphicFramePr>
          <p:nvPr/>
        </p:nvGraphicFramePr>
        <p:xfrm>
          <a:off x="4691063" y="3851275"/>
          <a:ext cx="3368675" cy="2949578"/>
        </p:xfrm>
        <a:graphic>
          <a:graphicData uri="http://schemas.openxmlformats.org/drawingml/2006/table">
            <a:tbl>
              <a:tblPr/>
              <a:tblGrid>
                <a:gridCol w="1703387"/>
                <a:gridCol w="1665288"/>
              </a:tblGrid>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Chordata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Mammalia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Chiroptera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Molossidae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Tadarida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3041" name="CasellaDiTesto 9"/>
          <p:cNvSpPr txBox="1">
            <a:spLocks noChangeArrowheads="1"/>
          </p:cNvSpPr>
          <p:nvPr/>
        </p:nvSpPr>
        <p:spPr bwMode="auto">
          <a:xfrm>
            <a:off x="8816975" y="774700"/>
            <a:ext cx="2620963" cy="611188"/>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Saga Pedo</a:t>
            </a:r>
            <a:endParaRPr lang="it-IT">
              <a:solidFill>
                <a:schemeClr val="bg1"/>
              </a:solidFill>
              <a:latin typeface="Calibri" pitchFamily="34" charset="0"/>
            </a:endParaRPr>
          </a:p>
          <a:p>
            <a:pPr algn="ctr"/>
            <a:r>
              <a:rPr lang="en-US" sz="1600">
                <a:solidFill>
                  <a:schemeClr val="bg1"/>
                </a:solidFill>
                <a:latin typeface="Calibri" pitchFamily="34" charset="0"/>
              </a:rPr>
              <a:t>(Pallas 1771)</a:t>
            </a:r>
            <a:endParaRPr lang="it-IT" sz="1600">
              <a:solidFill>
                <a:schemeClr val="bg1"/>
              </a:solidFill>
              <a:latin typeface="Calibri" pitchFamily="34" charset="0"/>
            </a:endParaRPr>
          </a:p>
        </p:txBody>
      </p:sp>
      <p:pic>
        <p:nvPicPr>
          <p:cNvPr id="43042" name="Picture 4" descr="saga pedo"/>
          <p:cNvPicPr>
            <a:picLocks noChangeAspect="1" noChangeArrowheads="1"/>
          </p:cNvPicPr>
          <p:nvPr/>
        </p:nvPicPr>
        <p:blipFill>
          <a:blip r:embed="rId4" cstate="print"/>
          <a:srcRect l="5104"/>
          <a:stretch>
            <a:fillRect/>
          </a:stretch>
        </p:blipFill>
        <p:spPr bwMode="auto">
          <a:xfrm>
            <a:off x="8507413" y="1746250"/>
            <a:ext cx="3079750" cy="2032000"/>
          </a:xfrm>
          <a:prstGeom prst="rect">
            <a:avLst/>
          </a:prstGeom>
          <a:noFill/>
          <a:ln w="9525">
            <a:noFill/>
            <a:miter lim="800000"/>
            <a:headEnd/>
            <a:tailEnd/>
          </a:ln>
        </p:spPr>
      </p:pic>
      <p:graphicFrame>
        <p:nvGraphicFramePr>
          <p:cNvPr id="43059" name="Group 51"/>
          <p:cNvGraphicFramePr>
            <a:graphicFrameLocks noGrp="1"/>
          </p:cNvGraphicFramePr>
          <p:nvPr/>
        </p:nvGraphicFramePr>
        <p:xfrm>
          <a:off x="8218488" y="3841750"/>
          <a:ext cx="3368675" cy="2949578"/>
        </p:xfrm>
        <a:graphic>
          <a:graphicData uri="http://schemas.openxmlformats.org/drawingml/2006/table">
            <a:tbl>
              <a:tblPr/>
              <a:tblGrid>
                <a:gridCol w="1703387"/>
                <a:gridCol w="1665288"/>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Animalia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Arthropoda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Insecta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Orthoptera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Tettigoniidae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Saga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4" name="CasellaDiTesto 3"/>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SPECIE PROTETTE (FLORA)</a:t>
            </a:r>
          </a:p>
        </p:txBody>
      </p:sp>
      <p:sp>
        <p:nvSpPr>
          <p:cNvPr id="45059" name="CasellaDiTesto 4"/>
          <p:cNvSpPr txBox="1">
            <a:spLocks noChangeArrowheads="1"/>
          </p:cNvSpPr>
          <p:nvPr/>
        </p:nvSpPr>
        <p:spPr bwMode="auto">
          <a:xfrm>
            <a:off x="4538663" y="760413"/>
            <a:ext cx="3146425" cy="885825"/>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Himantoglossum adriaticum</a:t>
            </a:r>
            <a:endParaRPr lang="it-IT">
              <a:solidFill>
                <a:schemeClr val="bg1"/>
              </a:solidFill>
              <a:latin typeface="Calibri" pitchFamily="34" charset="0"/>
            </a:endParaRPr>
          </a:p>
          <a:p>
            <a:pPr algn="ctr"/>
            <a:r>
              <a:rPr lang="it-IT" sz="1600">
                <a:solidFill>
                  <a:schemeClr val="bg1"/>
                </a:solidFill>
                <a:latin typeface="Calibri" pitchFamily="34" charset="0"/>
              </a:rPr>
              <a:t>(H. Baumann 1978)</a:t>
            </a:r>
          </a:p>
          <a:p>
            <a:pPr algn="ctr"/>
            <a:r>
              <a:rPr lang="it-IT">
                <a:solidFill>
                  <a:schemeClr val="bg1"/>
                </a:solidFill>
                <a:latin typeface="Calibri" pitchFamily="34" charset="0"/>
              </a:rPr>
              <a:t>Barbone adriatico</a:t>
            </a:r>
          </a:p>
        </p:txBody>
      </p:sp>
      <p:pic>
        <p:nvPicPr>
          <p:cNvPr id="45060" name="Picture 2" descr="ophrys lacaitae"/>
          <p:cNvPicPr>
            <a:picLocks noChangeAspect="1" noChangeArrowheads="1"/>
          </p:cNvPicPr>
          <p:nvPr/>
        </p:nvPicPr>
        <p:blipFill>
          <a:blip r:embed="rId2" cstate="print"/>
          <a:srcRect r="13728"/>
          <a:stretch>
            <a:fillRect/>
          </a:stretch>
        </p:blipFill>
        <p:spPr bwMode="auto">
          <a:xfrm>
            <a:off x="825500" y="1768475"/>
            <a:ext cx="2935288" cy="1885950"/>
          </a:xfrm>
          <a:prstGeom prst="rect">
            <a:avLst/>
          </a:prstGeom>
          <a:noFill/>
          <a:ln w="9525">
            <a:noFill/>
            <a:miter lim="800000"/>
            <a:headEnd/>
            <a:tailEnd/>
          </a:ln>
        </p:spPr>
      </p:pic>
      <p:graphicFrame>
        <p:nvGraphicFramePr>
          <p:cNvPr id="45107" name="Group 51"/>
          <p:cNvGraphicFramePr>
            <a:graphicFrameLocks noGrp="1"/>
          </p:cNvGraphicFramePr>
          <p:nvPr/>
        </p:nvGraphicFramePr>
        <p:xfrm>
          <a:off x="322263" y="3776663"/>
          <a:ext cx="3744912" cy="2949578"/>
        </p:xfrm>
        <a:graphic>
          <a:graphicData uri="http://schemas.openxmlformats.org/drawingml/2006/table">
            <a:tbl>
              <a:tblPr/>
              <a:tblGrid>
                <a:gridCol w="1895475"/>
                <a:gridCol w="1849437"/>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Plantae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Spermatophyta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Liliopsida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Orchidales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Orchidaceae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Ophrys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5074" name="CasellaDiTesto 8"/>
          <p:cNvSpPr txBox="1">
            <a:spLocks noChangeArrowheads="1"/>
          </p:cNvSpPr>
          <p:nvPr/>
        </p:nvSpPr>
        <p:spPr bwMode="auto">
          <a:xfrm>
            <a:off x="982663" y="774700"/>
            <a:ext cx="2620962" cy="885825"/>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Ophrys lacaitae</a:t>
            </a:r>
            <a:endParaRPr lang="it-IT">
              <a:solidFill>
                <a:schemeClr val="bg1"/>
              </a:solidFill>
              <a:latin typeface="Calibri" pitchFamily="34" charset="0"/>
            </a:endParaRPr>
          </a:p>
          <a:p>
            <a:pPr algn="ctr"/>
            <a:r>
              <a:rPr lang="it-IT" sz="1600">
                <a:solidFill>
                  <a:schemeClr val="bg1"/>
                </a:solidFill>
                <a:latin typeface="Calibri" pitchFamily="34" charset="0"/>
              </a:rPr>
              <a:t>(Lojac 1909)</a:t>
            </a:r>
          </a:p>
          <a:p>
            <a:pPr algn="ctr"/>
            <a:r>
              <a:rPr lang="it-IT">
                <a:solidFill>
                  <a:schemeClr val="bg1"/>
                </a:solidFill>
                <a:latin typeface="Calibri" pitchFamily="34" charset="0"/>
              </a:rPr>
              <a:t>Ofride di Lacaita</a:t>
            </a:r>
            <a:r>
              <a:rPr lang="it-IT" b="1">
                <a:latin typeface="Calibri" pitchFamily="34" charset="0"/>
              </a:rPr>
              <a:t> </a:t>
            </a:r>
            <a:endParaRPr lang="it-IT">
              <a:latin typeface="Calibri" pitchFamily="34" charset="0"/>
            </a:endParaRPr>
          </a:p>
        </p:txBody>
      </p:sp>
      <p:pic>
        <p:nvPicPr>
          <p:cNvPr id="45075" name="Picture 3" descr="Himantoglossum adriaticum"/>
          <p:cNvPicPr>
            <a:picLocks noChangeAspect="1" noChangeArrowheads="1"/>
          </p:cNvPicPr>
          <p:nvPr/>
        </p:nvPicPr>
        <p:blipFill>
          <a:blip r:embed="rId3" cstate="print"/>
          <a:srcRect l="7156"/>
          <a:stretch>
            <a:fillRect/>
          </a:stretch>
        </p:blipFill>
        <p:spPr bwMode="auto">
          <a:xfrm>
            <a:off x="4589463" y="1768475"/>
            <a:ext cx="3013075" cy="1885950"/>
          </a:xfrm>
          <a:prstGeom prst="rect">
            <a:avLst/>
          </a:prstGeom>
          <a:noFill/>
          <a:ln w="9525">
            <a:noFill/>
            <a:miter lim="800000"/>
            <a:headEnd/>
            <a:tailEnd/>
          </a:ln>
        </p:spPr>
      </p:pic>
      <p:graphicFrame>
        <p:nvGraphicFramePr>
          <p:cNvPr id="45106" name="Group 50"/>
          <p:cNvGraphicFramePr>
            <a:graphicFrameLocks noGrp="1"/>
          </p:cNvGraphicFramePr>
          <p:nvPr/>
        </p:nvGraphicFramePr>
        <p:xfrm>
          <a:off x="4222750" y="3776663"/>
          <a:ext cx="3746500" cy="2949578"/>
        </p:xfrm>
        <a:graphic>
          <a:graphicData uri="http://schemas.openxmlformats.org/drawingml/2006/table">
            <a:tbl>
              <a:tblPr/>
              <a:tblGrid>
                <a:gridCol w="1895475"/>
                <a:gridCol w="1851025"/>
              </a:tblGrid>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Plantae</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Spermatophyta</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Liliopsida</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Orchidales</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Orchidaceae</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Himantoglossum</a:t>
                      </a:r>
                      <a:endParaRPr kumimoji="0" lang="it-IT" sz="16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45089" name="CasellaDiTesto 11"/>
          <p:cNvSpPr txBox="1">
            <a:spLocks noChangeArrowheads="1"/>
          </p:cNvSpPr>
          <p:nvPr/>
        </p:nvSpPr>
        <p:spPr bwMode="auto">
          <a:xfrm>
            <a:off x="8620125" y="846138"/>
            <a:ext cx="2620963" cy="885825"/>
          </a:xfrm>
          <a:prstGeom prst="rect">
            <a:avLst/>
          </a:prstGeom>
          <a:noFill/>
          <a:ln w="9525">
            <a:noFill/>
            <a:miter lim="800000"/>
            <a:headEnd/>
            <a:tailEnd/>
          </a:ln>
        </p:spPr>
        <p:txBody>
          <a:bodyPr>
            <a:spAutoFit/>
          </a:bodyPr>
          <a:lstStyle/>
          <a:p>
            <a:pPr algn="ctr"/>
            <a:r>
              <a:rPr lang="it-IT" b="1">
                <a:solidFill>
                  <a:schemeClr val="bg1"/>
                </a:solidFill>
                <a:latin typeface="Calibri" pitchFamily="34" charset="0"/>
              </a:rPr>
              <a:t>Genista sericea </a:t>
            </a:r>
            <a:endParaRPr lang="it-IT">
              <a:solidFill>
                <a:schemeClr val="bg1"/>
              </a:solidFill>
              <a:latin typeface="Calibri" pitchFamily="34" charset="0"/>
            </a:endParaRPr>
          </a:p>
          <a:p>
            <a:pPr algn="ctr"/>
            <a:r>
              <a:rPr lang="it-IT" sz="1600">
                <a:solidFill>
                  <a:schemeClr val="bg1"/>
                </a:solidFill>
                <a:latin typeface="Calibri" pitchFamily="34" charset="0"/>
              </a:rPr>
              <a:t>(Wulfen  1788)</a:t>
            </a:r>
          </a:p>
          <a:p>
            <a:pPr algn="ctr"/>
            <a:r>
              <a:rPr lang="it-IT">
                <a:solidFill>
                  <a:schemeClr val="bg1"/>
                </a:solidFill>
                <a:latin typeface="Calibri" pitchFamily="34" charset="0"/>
              </a:rPr>
              <a:t>Ginestra sericea</a:t>
            </a:r>
          </a:p>
        </p:txBody>
      </p:sp>
      <p:pic>
        <p:nvPicPr>
          <p:cNvPr id="45090" name="Picture 4" descr="genista sericea"/>
          <p:cNvPicPr>
            <a:picLocks noChangeAspect="1" noChangeArrowheads="1"/>
          </p:cNvPicPr>
          <p:nvPr/>
        </p:nvPicPr>
        <p:blipFill>
          <a:blip r:embed="rId4" cstate="print"/>
          <a:srcRect b="18593"/>
          <a:stretch>
            <a:fillRect/>
          </a:stretch>
        </p:blipFill>
        <p:spPr bwMode="auto">
          <a:xfrm>
            <a:off x="8423275" y="1768475"/>
            <a:ext cx="3014663" cy="1863725"/>
          </a:xfrm>
          <a:prstGeom prst="rect">
            <a:avLst/>
          </a:prstGeom>
          <a:noFill/>
          <a:ln w="9525">
            <a:noFill/>
            <a:miter lim="800000"/>
            <a:headEnd/>
            <a:tailEnd/>
          </a:ln>
        </p:spPr>
      </p:pic>
      <p:graphicFrame>
        <p:nvGraphicFramePr>
          <p:cNvPr id="45105" name="Group 49"/>
          <p:cNvGraphicFramePr>
            <a:graphicFrameLocks noGrp="1"/>
          </p:cNvGraphicFramePr>
          <p:nvPr/>
        </p:nvGraphicFramePr>
        <p:xfrm>
          <a:off x="7899400" y="3768725"/>
          <a:ext cx="3744913" cy="2949578"/>
        </p:xfrm>
        <a:graphic>
          <a:graphicData uri="http://schemas.openxmlformats.org/drawingml/2006/table">
            <a:tbl>
              <a:tblPr/>
              <a:tblGrid>
                <a:gridCol w="1893888"/>
                <a:gridCol w="1851025"/>
              </a:tblGrid>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Regno:</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Plantae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Philum:</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Spermatophyta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Classe: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Magnoliopsida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Ordine: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Fabales</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4175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Famiglia:</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Fabaceae</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r h="862013">
                <a:tc>
                  <a:txBody>
                    <a:bodyPr/>
                    <a:lstStyle/>
                    <a:p>
                      <a:pPr marL="422275" marR="0" lvl="0" indent="0" algn="l" defTabSz="914400" rtl="0" eaLnBrk="1" fontAlgn="base" latinLnBrk="0" hangingPunct="1">
                        <a:lnSpc>
                          <a:spcPct val="115000"/>
                        </a:lnSpc>
                        <a:spcBef>
                          <a:spcPct val="0"/>
                        </a:spcBef>
                        <a:spcAft>
                          <a:spcPct val="0"/>
                        </a:spcAft>
                        <a:buClrTx/>
                        <a:buSzTx/>
                        <a:buFontTx/>
                        <a:buNone/>
                        <a:tabLst/>
                      </a:pPr>
                      <a:r>
                        <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Genere:</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800" b="1" i="0" u="none" strike="noStrike" cap="none" normalizeH="0" baseline="0" smtClean="0">
                          <a:ln>
                            <a:noFill/>
                          </a:ln>
                          <a:solidFill>
                            <a:schemeClr val="bg1"/>
                          </a:solidFill>
                          <a:effectLst/>
                          <a:latin typeface="Calibri" pitchFamily="34" charset="0"/>
                          <a:ea typeface="Calibri" pitchFamily="34" charset="0"/>
                          <a:cs typeface="Times New Roman" pitchFamily="18" charset="0"/>
                        </a:rPr>
                        <a:t>Genista</a:t>
                      </a:r>
                      <a:endParaRPr kumimoji="0" lang="it-IT" sz="18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55675" y="230188"/>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ALTRE SPECIE</a:t>
            </a:r>
          </a:p>
        </p:txBody>
      </p:sp>
      <p:pic>
        <p:nvPicPr>
          <p:cNvPr id="46083" name="Picture 2" descr="euforbia"/>
          <p:cNvPicPr>
            <a:picLocks noChangeAspect="1" noChangeArrowheads="1"/>
          </p:cNvPicPr>
          <p:nvPr/>
        </p:nvPicPr>
        <p:blipFill>
          <a:blip r:embed="rId2" cstate="print"/>
          <a:srcRect l="2806"/>
          <a:stretch>
            <a:fillRect/>
          </a:stretch>
        </p:blipFill>
        <p:spPr bwMode="auto">
          <a:xfrm>
            <a:off x="354013" y="774700"/>
            <a:ext cx="2913062" cy="2241550"/>
          </a:xfrm>
          <a:prstGeom prst="rect">
            <a:avLst/>
          </a:prstGeom>
          <a:noFill/>
          <a:ln w="9525">
            <a:noFill/>
            <a:miter lim="800000"/>
            <a:headEnd/>
            <a:tailEnd/>
          </a:ln>
        </p:spPr>
      </p:pic>
      <p:graphicFrame>
        <p:nvGraphicFramePr>
          <p:cNvPr id="17" name="Tabella 16"/>
          <p:cNvGraphicFramePr>
            <a:graphicFrameLocks noGrp="1"/>
          </p:cNvGraphicFramePr>
          <p:nvPr/>
        </p:nvGraphicFramePr>
        <p:xfrm>
          <a:off x="3294931" y="745138"/>
          <a:ext cx="8601446" cy="2753482"/>
        </p:xfrm>
        <a:graphic>
          <a:graphicData uri="http://schemas.openxmlformats.org/drawingml/2006/table">
            <a:tbl>
              <a:tblPr>
                <a:tableStyleId>{2D5ABB26-0587-4C30-8999-92F81FD0307C}</a:tableStyleId>
              </a:tblPr>
              <a:tblGrid>
                <a:gridCol w="8601446"/>
              </a:tblGrid>
              <a:tr h="2753482">
                <a:tc>
                  <a:txBody>
                    <a:bodyPr/>
                    <a:lstStyle/>
                    <a:p>
                      <a:pPr algn="just">
                        <a:lnSpc>
                          <a:spcPct val="115000"/>
                        </a:lnSpc>
                        <a:spcAft>
                          <a:spcPts val="0"/>
                        </a:spcAft>
                      </a:pPr>
                      <a:r>
                        <a:rPr lang="it-IT" sz="18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cs typeface="+mn-cs"/>
                        </a:rPr>
                        <a:t>L'Euforbia</a:t>
                      </a:r>
                      <a:r>
                        <a:rPr lang="it-IT" sz="1600" dirty="0">
                          <a:effectLst/>
                        </a:rPr>
                        <a:t> (</a:t>
                      </a:r>
                      <a:r>
                        <a:rPr lang="it-IT" sz="1600" dirty="0" err="1">
                          <a:solidFill>
                            <a:schemeClr val="bg1"/>
                          </a:solidFill>
                          <a:effectLst/>
                        </a:rPr>
                        <a:t>Euphorbia</a:t>
                      </a:r>
                      <a:r>
                        <a:rPr lang="it-IT" sz="1600" dirty="0">
                          <a:solidFill>
                            <a:schemeClr val="bg1"/>
                          </a:solidFill>
                          <a:effectLst/>
                        </a:rPr>
                        <a:t>), comprende un vasto numero di piante dicotiledoni della famiglia delle </a:t>
                      </a:r>
                      <a:r>
                        <a:rPr lang="it-IT" sz="1600" dirty="0" err="1">
                          <a:solidFill>
                            <a:schemeClr val="bg1"/>
                          </a:solidFill>
                          <a:effectLst/>
                        </a:rPr>
                        <a:t>Euphorbiaceae</a:t>
                      </a:r>
                      <a:r>
                        <a:rPr lang="it-IT" sz="1600" dirty="0">
                          <a:solidFill>
                            <a:schemeClr val="bg1"/>
                          </a:solidFill>
                          <a:effectLst/>
                        </a:rPr>
                        <a:t>, erbacee o legnose a seconda della specie. Il termine </a:t>
                      </a:r>
                      <a:r>
                        <a:rPr lang="it-IT" sz="1600" dirty="0" err="1">
                          <a:solidFill>
                            <a:schemeClr val="bg1"/>
                          </a:solidFill>
                          <a:effectLst/>
                        </a:rPr>
                        <a:t>Euphorbia</a:t>
                      </a:r>
                      <a:r>
                        <a:rPr lang="it-IT" sz="1600" dirty="0">
                          <a:solidFill>
                            <a:schemeClr val="bg1"/>
                          </a:solidFill>
                          <a:effectLst/>
                        </a:rPr>
                        <a:t> deriverebbe dal nome del medico greco </a:t>
                      </a:r>
                      <a:r>
                        <a:rPr lang="it-IT" sz="1600" dirty="0" err="1">
                          <a:solidFill>
                            <a:schemeClr val="bg1"/>
                          </a:solidFill>
                          <a:effectLst/>
                        </a:rPr>
                        <a:t>Euphorbus</a:t>
                      </a:r>
                      <a:r>
                        <a:rPr lang="it-IT" sz="1600" dirty="0">
                          <a:solidFill>
                            <a:schemeClr val="bg1"/>
                          </a:solidFill>
                          <a:effectLst/>
                        </a:rPr>
                        <a:t>, che utilizzava il succo lattiginoso prodotto da queste piante nelle sue pozioni. Era il medico personale di Giuba II e fu questo dotto sovrano a denominare così in suo onore la pianta, all'interno di un trattato che scrisse per illustrarne le virtù terapeutiche. Il genere comprende piccoli alberi, arbusti, rampicanti e piante erbacee. Una percentuale significativa sono piante succulente, alcune delle quali assomigliano straordinariamente ai cacti, nonostante non siano per nulla imparentate con quest'ultimo: un esempio di evoluzione convergente</a:t>
                      </a:r>
                      <a:r>
                        <a:rPr lang="it-IT" sz="1800" dirty="0">
                          <a:solidFill>
                            <a:schemeClr val="bg1"/>
                          </a:solidFill>
                          <a:effectLst/>
                        </a:rPr>
                        <a:t>.  </a:t>
                      </a:r>
                      <a:endParaRPr lang="it-IT" sz="1800" dirty="0" smtClean="0">
                        <a:solidFill>
                          <a:schemeClr val="bg1"/>
                        </a:solidFill>
                        <a:effectLst/>
                      </a:endParaRPr>
                    </a:p>
                    <a:p>
                      <a:pPr algn="just">
                        <a:lnSpc>
                          <a:spcPct val="115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9535" marR="89535" marT="0" marB="0"/>
                </a:tc>
              </a:tr>
            </a:tbl>
          </a:graphicData>
        </a:graphic>
      </p:graphicFrame>
      <p:sp>
        <p:nvSpPr>
          <p:cNvPr id="4" name="Rectangle 6"/>
          <p:cNvSpPr>
            <a:spLocks noChangeArrowheads="1"/>
          </p:cNvSpPr>
          <p:nvPr/>
        </p:nvSpPr>
        <p:spPr bwMode="auto">
          <a:xfrm>
            <a:off x="327025" y="3152775"/>
            <a:ext cx="11693525" cy="1158875"/>
          </a:xfrm>
          <a:prstGeom prst="rect">
            <a:avLst/>
          </a:prstGeom>
          <a:noFill/>
          <a:ln w="9525">
            <a:noFill/>
            <a:miter lim="800000"/>
            <a:headEnd/>
            <a:tailEnd/>
          </a:ln>
        </p:spPr>
        <p:txBody>
          <a:bodyPr lIns="89535" tIns="0" rIns="89535" bIns="0"/>
          <a:lstStyle/>
          <a:p>
            <a:pPr algn="just">
              <a:lnSpc>
                <a:spcPct val="115000"/>
              </a:lnSpc>
            </a:pPr>
            <a:r>
              <a:rPr lang="it-IT" sz="1600">
                <a:solidFill>
                  <a:schemeClr val="bg1"/>
                </a:solidFill>
                <a:latin typeface="Calibri" pitchFamily="34" charset="0"/>
              </a:rPr>
              <a:t>L'Euforbia fu introdotta da Ramel nel 1856. Le foglie presenti, ricurve a forma di falce, di un bel verde glauco, sono molte conosciute nella farmacia familiare. I fiori che nascono all'ascella delle foglie, sono a forma di coppa guarnita di numerosi stami.  I frutti fanno pensare a piccole teche munite di coperchio. Tutte le parti verdi della pianta costituiscono un olio aromatico dall'odore forte e gradevole. In erboristeria sono preferite le foglie strette e lanceolate</a:t>
            </a:r>
            <a:r>
              <a:rPr lang="it-IT">
                <a:solidFill>
                  <a:schemeClr val="bg1"/>
                </a:solidFill>
                <a:latin typeface="Calibri" pitchFamily="34" charset="0"/>
              </a:rPr>
              <a:t>. </a:t>
            </a:r>
            <a:endParaRPr lang="it-IT" sz="1600">
              <a:solidFill>
                <a:schemeClr val="bg1"/>
              </a:solidFill>
              <a:latin typeface="Calibri" pitchFamily="34" charset="0"/>
              <a:ea typeface="Calibri" pitchFamily="34" charset="0"/>
              <a:cs typeface="Times New Roman" pitchFamily="18" charset="0"/>
            </a:endParaRPr>
          </a:p>
        </p:txBody>
      </p:sp>
      <p:pic>
        <p:nvPicPr>
          <p:cNvPr id="46087" name="Picture 7" descr="lavanda"/>
          <p:cNvPicPr>
            <a:picLocks noChangeAspect="1" noChangeArrowheads="1"/>
          </p:cNvPicPr>
          <p:nvPr/>
        </p:nvPicPr>
        <p:blipFill>
          <a:blip r:embed="rId3" cstate="print"/>
          <a:srcRect b="13051"/>
          <a:stretch>
            <a:fillRect/>
          </a:stretch>
        </p:blipFill>
        <p:spPr bwMode="auto">
          <a:xfrm>
            <a:off x="777875" y="4346575"/>
            <a:ext cx="2066925" cy="2279650"/>
          </a:xfrm>
          <a:prstGeom prst="rect">
            <a:avLst/>
          </a:prstGeom>
          <a:noFill/>
          <a:ln w="9525">
            <a:noFill/>
            <a:miter lim="800000"/>
            <a:headEnd/>
            <a:tailEnd/>
          </a:ln>
        </p:spPr>
      </p:pic>
      <p:sp>
        <p:nvSpPr>
          <p:cNvPr id="19" name="Rettangolo 18"/>
          <p:cNvSpPr/>
          <p:nvPr/>
        </p:nvSpPr>
        <p:spPr>
          <a:xfrm>
            <a:off x="2957232" y="4824678"/>
            <a:ext cx="8906436" cy="1354217"/>
          </a:xfrm>
          <a:prstGeom prst="rect">
            <a:avLst/>
          </a:prstGeom>
        </p:spPr>
        <p:txBody>
          <a:bodyPr>
            <a:spAutoFit/>
          </a:bodyPr>
          <a:lstStyle/>
          <a:p>
            <a:pPr algn="just" fontAlgn="auto">
              <a:spcBef>
                <a:spcPts val="0"/>
              </a:spcBef>
              <a:spcAft>
                <a:spcPts val="0"/>
              </a:spcAft>
              <a:defRPr/>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La Lavanda </a:t>
            </a:r>
            <a:r>
              <a:rPr lang="it-IT" sz="1600" dirty="0">
                <a:solidFill>
                  <a:schemeClr val="bg1"/>
                </a:solidFill>
                <a:latin typeface="+mn-lt"/>
              </a:rPr>
              <a:t>( Lavandula), è una pianta molto rustica che ben si adatta alle diverse situazioni pedo-climatiche, cresce spontanea nel territorio a formare dei bellissimi cespugli, specie quando il suolo è arido e sassoso. Il suo impiego alimentare non è ancora molto diffuso, in particolare </a:t>
            </a:r>
            <a:r>
              <a:rPr lang="it-IT" sz="1600" dirty="0" err="1">
                <a:solidFill>
                  <a:schemeClr val="bg1"/>
                </a:solidFill>
                <a:latin typeface="+mn-lt"/>
              </a:rPr>
              <a:t>é</a:t>
            </a:r>
            <a:r>
              <a:rPr lang="it-IT" sz="1600" dirty="0">
                <a:solidFill>
                  <a:schemeClr val="bg1"/>
                </a:solidFill>
                <a:latin typeface="+mn-lt"/>
              </a:rPr>
              <a:t> usata per aromatizzare il vino bianco, l'aceto e i dolci, e per preparare gelatine. Molto particolare e profumato è il miele di lavanda, adatto per curare le infezioni broncopolmonari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CasellaDiTesto 1"/>
          <p:cNvSpPr txBox="1"/>
          <p:nvPr/>
        </p:nvSpPr>
        <p:spPr>
          <a:xfrm>
            <a:off x="982663" y="19050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ALTRE SPECIE</a:t>
            </a:r>
          </a:p>
        </p:txBody>
      </p:sp>
      <p:pic>
        <p:nvPicPr>
          <p:cNvPr id="47107" name="Picture 2" descr="elicriso"/>
          <p:cNvPicPr>
            <a:picLocks noChangeAspect="1" noChangeArrowheads="1"/>
          </p:cNvPicPr>
          <p:nvPr/>
        </p:nvPicPr>
        <p:blipFill>
          <a:blip r:embed="rId2" cstate="print"/>
          <a:srcRect l="3934" r="4900" b="9172"/>
          <a:stretch>
            <a:fillRect/>
          </a:stretch>
        </p:blipFill>
        <p:spPr bwMode="auto">
          <a:xfrm>
            <a:off x="354013" y="774700"/>
            <a:ext cx="2398712" cy="2681288"/>
          </a:xfrm>
          <a:prstGeom prst="rect">
            <a:avLst/>
          </a:prstGeom>
          <a:noFill/>
          <a:ln w="9525">
            <a:noFill/>
            <a:miter lim="800000"/>
            <a:headEnd/>
            <a:tailEnd/>
          </a:ln>
        </p:spPr>
      </p:pic>
      <p:sp>
        <p:nvSpPr>
          <p:cNvPr id="4" name="Rettangolo 3"/>
          <p:cNvSpPr/>
          <p:nvPr/>
        </p:nvSpPr>
        <p:spPr>
          <a:xfrm>
            <a:off x="2846761" y="774633"/>
            <a:ext cx="9148015" cy="2811539"/>
          </a:xfrm>
          <a:prstGeom prst="rect">
            <a:avLst/>
          </a:prstGeom>
        </p:spPr>
        <p:txBody>
          <a:bodyPr>
            <a:spAutoFit/>
          </a:bodyPr>
          <a:lstStyle/>
          <a:p>
            <a:pPr algn="just" fontAlgn="auto">
              <a:lnSpc>
                <a:spcPct val="115000"/>
              </a:lnSpc>
              <a:spcBef>
                <a:spcPts val="0"/>
              </a:spcBef>
              <a:spcAft>
                <a:spcPts val="0"/>
              </a:spcAft>
              <a:defRPr/>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L'Elicriso</a:t>
            </a:r>
            <a:r>
              <a:rPr lang="it-IT" b="1" dirty="0">
                <a:solidFill>
                  <a:srgbClr val="FF0000"/>
                </a:solidFill>
                <a:effectLst>
                  <a:outerShdw blurRad="38100" dist="38100" dir="2700000" algn="tl">
                    <a:srgbClr val="000000">
                      <a:alpha val="43137"/>
                    </a:srgbClr>
                  </a:outerShdw>
                </a:effectLst>
                <a:latin typeface="+mn-lt"/>
                <a:ea typeface="Calibri" panose="020F0502020204030204" pitchFamily="34" charset="0"/>
              </a:rPr>
              <a:t> </a:t>
            </a:r>
            <a:r>
              <a:rPr lang="it-IT" sz="1600" dirty="0">
                <a:solidFill>
                  <a:schemeClr val="bg1"/>
                </a:solidFill>
                <a:latin typeface="+mn-lt"/>
                <a:ea typeface="Calibri" panose="020F0502020204030204" pitchFamily="34" charset="0"/>
                <a:cs typeface="Times New Roman" panose="02020603050405020304" pitchFamily="18" charset="0"/>
              </a:rPr>
              <a:t>(</a:t>
            </a:r>
            <a:r>
              <a:rPr lang="it-IT" sz="1600" dirty="0" err="1">
                <a:solidFill>
                  <a:schemeClr val="bg1"/>
                </a:solidFill>
                <a:latin typeface="+mn-lt"/>
                <a:ea typeface="Calibri" panose="020F0502020204030204" pitchFamily="34" charset="0"/>
                <a:cs typeface="Times New Roman" panose="02020603050405020304" pitchFamily="18" charset="0"/>
              </a:rPr>
              <a:t>Helichrysum</a:t>
            </a:r>
            <a:r>
              <a:rPr lang="it-IT" sz="1600" dirty="0">
                <a:solidFill>
                  <a:schemeClr val="bg1"/>
                </a:solidFill>
                <a:latin typeface="+mn-lt"/>
                <a:ea typeface="Calibri" panose="020F0502020204030204" pitchFamily="34" charset="0"/>
                <a:cs typeface="Times New Roman" panose="02020603050405020304" pitchFamily="18" charset="0"/>
              </a:rPr>
              <a:t>), appartiene alla famiglia delle </a:t>
            </a:r>
            <a:r>
              <a:rPr lang="it-IT" sz="1600" dirty="0" err="1">
                <a:solidFill>
                  <a:schemeClr val="bg1"/>
                </a:solidFill>
                <a:latin typeface="+mn-lt"/>
                <a:ea typeface="Calibri" panose="020F0502020204030204" pitchFamily="34" charset="0"/>
                <a:cs typeface="Times New Roman" panose="02020603050405020304" pitchFamily="18" charset="0"/>
              </a:rPr>
              <a:t>Asteraceae</a:t>
            </a:r>
            <a:r>
              <a:rPr lang="it-IT" sz="1600" dirty="0">
                <a:solidFill>
                  <a:schemeClr val="bg1"/>
                </a:solidFill>
                <a:latin typeface="+mn-lt"/>
                <a:ea typeface="Calibri" panose="020F0502020204030204" pitchFamily="34" charset="0"/>
                <a:cs typeface="Times New Roman" panose="02020603050405020304" pitchFamily="18" charset="0"/>
              </a:rPr>
              <a:t> (</a:t>
            </a:r>
            <a:r>
              <a:rPr lang="it-IT" sz="1600" dirty="0" err="1">
                <a:solidFill>
                  <a:schemeClr val="bg1"/>
                </a:solidFill>
                <a:latin typeface="+mn-lt"/>
                <a:ea typeface="Calibri" panose="020F0502020204030204" pitchFamily="34" charset="0"/>
                <a:cs typeface="Times New Roman" panose="02020603050405020304" pitchFamily="18" charset="0"/>
              </a:rPr>
              <a:t>Compositae</a:t>
            </a:r>
            <a:r>
              <a:rPr lang="it-IT" sz="1600" dirty="0">
                <a:solidFill>
                  <a:schemeClr val="bg1"/>
                </a:solidFill>
                <a:latin typeface="+mn-lt"/>
                <a:ea typeface="Calibri" panose="020F0502020204030204" pitchFamily="34" charset="0"/>
                <a:cs typeface="Times New Roman" panose="02020603050405020304" pitchFamily="18" charset="0"/>
              </a:rPr>
              <a:t>). E' una pianta arbustiva, originaria dell'Europa meridionale,  tipica della macchia mediterranea.  E' molto apprezzata per il suo  profumo e per le tante proprietà terapeutiche. L'Elicriso è una pianta perenne, completamente ricoperta da una fitta peluria biancastra, che emana un aroma caratteristico. I fusti sono alti fino a 30 cm, senza rami. Le foglie sono lineari - lanceolate. I fiori sono piccoli, raccolti in ombrella di colore giallo pallido e fiorisce per tutta l'estate. </a:t>
            </a:r>
          </a:p>
          <a:p>
            <a:pPr algn="just" fontAlgn="auto">
              <a:spcBef>
                <a:spcPts val="0"/>
              </a:spcBef>
              <a:spcAft>
                <a:spcPts val="0"/>
              </a:spcAft>
              <a:defRPr/>
            </a:pPr>
            <a:r>
              <a:rPr lang="it-IT" sz="1600" dirty="0">
                <a:solidFill>
                  <a:schemeClr val="bg1"/>
                </a:solidFill>
                <a:latin typeface="+mn-lt"/>
                <a:ea typeface="Calibri" panose="020F0502020204030204" pitchFamily="34" charset="0"/>
              </a:rPr>
              <a:t>Con l'Elicriso si realizzano infusi o decotti efficaci per curare bronchite, tosse, dolori reumatici e varici. Impacchi di Elicriso sono invece ottimi in caso di pelli irritate ed infiammate, geloni, emorroidi, e per riattivare la circolazione sanguigna. L'olio essenziale di Elicriso è molto apprezzato in profumeria, rinforza la pelle dagli agenti atmosferici, tonifica e decongestiona</a:t>
            </a:r>
            <a:r>
              <a:rPr lang="it-IT" sz="1600" dirty="0">
                <a:solidFill>
                  <a:schemeClr val="bg1"/>
                </a:solidFill>
                <a:latin typeface="Times New Roman" panose="02020603050405020304" pitchFamily="18" charset="0"/>
                <a:ea typeface="Calibri" panose="020F0502020204030204" pitchFamily="34" charset="0"/>
              </a:rPr>
              <a:t>.</a:t>
            </a:r>
            <a:endParaRPr lang="it-IT" sz="1600" dirty="0">
              <a:solidFill>
                <a:schemeClr val="bg1"/>
              </a:solidFill>
              <a:latin typeface="+mn-lt"/>
            </a:endParaRPr>
          </a:p>
        </p:txBody>
      </p:sp>
      <p:pic>
        <p:nvPicPr>
          <p:cNvPr id="47109" name="Picture 3" descr="malmignatta"/>
          <p:cNvPicPr>
            <a:picLocks noChangeAspect="1" noChangeArrowheads="1"/>
          </p:cNvPicPr>
          <p:nvPr/>
        </p:nvPicPr>
        <p:blipFill>
          <a:blip r:embed="rId3" cstate="print"/>
          <a:srcRect/>
          <a:stretch>
            <a:fillRect/>
          </a:stretch>
        </p:blipFill>
        <p:spPr bwMode="auto">
          <a:xfrm>
            <a:off x="415925" y="4230688"/>
            <a:ext cx="2336800" cy="2044700"/>
          </a:xfrm>
          <a:prstGeom prst="rect">
            <a:avLst/>
          </a:prstGeom>
          <a:noFill/>
          <a:ln w="9525">
            <a:noFill/>
            <a:miter lim="800000"/>
            <a:headEnd/>
            <a:tailEnd/>
          </a:ln>
        </p:spPr>
      </p:pic>
      <p:sp>
        <p:nvSpPr>
          <p:cNvPr id="5" name="Rettangolo 4"/>
          <p:cNvSpPr/>
          <p:nvPr/>
        </p:nvSpPr>
        <p:spPr>
          <a:xfrm>
            <a:off x="2846761" y="4212910"/>
            <a:ext cx="9241678" cy="2092881"/>
          </a:xfrm>
          <a:prstGeom prst="rect">
            <a:avLst/>
          </a:prstGeom>
        </p:spPr>
        <p:txBody>
          <a:bodyPr wrap="square">
            <a:spAutoFit/>
          </a:bodyPr>
          <a:lstStyle/>
          <a:p>
            <a:pPr fontAlgn="auto">
              <a:spcBef>
                <a:spcPts val="0"/>
              </a:spcBef>
              <a:spcAft>
                <a:spcPts val="0"/>
              </a:spcAft>
              <a:defRPr/>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La Malmignatta </a:t>
            </a:r>
            <a:r>
              <a:rPr lang="it-IT" sz="1600" dirty="0">
                <a:solidFill>
                  <a:schemeClr val="bg1"/>
                </a:solidFill>
                <a:latin typeface="+mn-lt"/>
                <a:ea typeface="Calibri" panose="020F0502020204030204" pitchFamily="34" charset="0"/>
              </a:rPr>
              <a:t>(</a:t>
            </a:r>
            <a:r>
              <a:rPr lang="it-IT" sz="1600" dirty="0" err="1">
                <a:solidFill>
                  <a:schemeClr val="bg1"/>
                </a:solidFill>
                <a:latin typeface="+mn-lt"/>
                <a:ea typeface="Calibri" panose="020F0502020204030204" pitchFamily="34" charset="0"/>
              </a:rPr>
              <a:t>Latrodectus</a:t>
            </a:r>
            <a:r>
              <a:rPr lang="it-IT" sz="1600" dirty="0">
                <a:solidFill>
                  <a:schemeClr val="bg1"/>
                </a:solidFill>
                <a:latin typeface="+mn-lt"/>
                <a:ea typeface="Calibri" panose="020F0502020204030204" pitchFamily="34" charset="0"/>
              </a:rPr>
              <a:t> </a:t>
            </a:r>
            <a:r>
              <a:rPr lang="it-IT" sz="1600" dirty="0" err="1">
                <a:solidFill>
                  <a:schemeClr val="bg1"/>
                </a:solidFill>
                <a:latin typeface="+mn-lt"/>
                <a:ea typeface="Calibri" panose="020F0502020204030204" pitchFamily="34" charset="0"/>
              </a:rPr>
              <a:t>tredecimguttatus</a:t>
            </a:r>
            <a:r>
              <a:rPr lang="it-IT" sz="1600" dirty="0">
                <a:solidFill>
                  <a:schemeClr val="bg1"/>
                </a:solidFill>
                <a:latin typeface="+mn-lt"/>
                <a:ea typeface="Calibri" panose="020F0502020204030204" pitchFamily="34" charset="0"/>
              </a:rPr>
              <a:t>) o Vedova nera mediterranea, è un ragno appartenente alla famiglia delle </a:t>
            </a:r>
            <a:r>
              <a:rPr lang="it-IT" sz="1600" dirty="0" err="1">
                <a:solidFill>
                  <a:schemeClr val="bg1"/>
                </a:solidFill>
                <a:latin typeface="+mn-lt"/>
                <a:ea typeface="Calibri" panose="020F0502020204030204" pitchFamily="34" charset="0"/>
              </a:rPr>
              <a:t>Theridiidae</a:t>
            </a:r>
            <a:r>
              <a:rPr lang="it-IT" sz="1600" dirty="0">
                <a:solidFill>
                  <a:schemeClr val="bg1"/>
                </a:solidFill>
                <a:latin typeface="+mn-lt"/>
                <a:ea typeface="Calibri" panose="020F0502020204030204" pitchFamily="34" charset="0"/>
              </a:rPr>
              <a:t>. In Italia è, assieme al </a:t>
            </a:r>
            <a:r>
              <a:rPr lang="it-IT" sz="1600" b="1" u="sng" dirty="0" err="1">
                <a:solidFill>
                  <a:schemeClr val="bg1"/>
                </a:solidFill>
                <a:latin typeface="+mn-lt"/>
                <a:ea typeface="Calibri" panose="020F0502020204030204" pitchFamily="34" charset="0"/>
              </a:rPr>
              <a:t>Loxosceles</a:t>
            </a:r>
            <a:r>
              <a:rPr lang="it-IT" sz="1600" b="1" u="sng" dirty="0">
                <a:solidFill>
                  <a:schemeClr val="bg1"/>
                </a:solidFill>
                <a:latin typeface="+mn-lt"/>
                <a:ea typeface="Calibri" panose="020F0502020204030204" pitchFamily="34" charset="0"/>
              </a:rPr>
              <a:t> </a:t>
            </a:r>
            <a:r>
              <a:rPr lang="it-IT" sz="1600" b="1" u="sng" dirty="0" err="1">
                <a:solidFill>
                  <a:schemeClr val="bg1"/>
                </a:solidFill>
                <a:latin typeface="+mn-lt"/>
                <a:ea typeface="Calibri" panose="020F0502020204030204" pitchFamily="34" charset="0"/>
              </a:rPr>
              <a:t>rufescens</a:t>
            </a:r>
            <a:r>
              <a:rPr lang="it-IT" sz="1600" b="1" u="sng" dirty="0">
                <a:solidFill>
                  <a:schemeClr val="bg1"/>
                </a:solidFill>
                <a:latin typeface="+mn-lt"/>
                <a:ea typeface="Calibri" panose="020F0502020204030204" pitchFamily="34" charset="0"/>
              </a:rPr>
              <a:t>, </a:t>
            </a:r>
            <a:r>
              <a:rPr lang="it-IT" sz="1600" dirty="0">
                <a:solidFill>
                  <a:schemeClr val="bg1"/>
                </a:solidFill>
                <a:latin typeface="+mn-lt"/>
                <a:ea typeface="Calibri" panose="020F0502020204030204" pitchFamily="34" charset="0"/>
              </a:rPr>
              <a:t>una delle poche specie il cui morso può rilevarsi molto pericoloso per gli umani. Il corpo, che nella femmina può raggiungere i 15 mm., è contraddistinto dalla presenza di 13 macchie rosse. Questa colorazione, esibita a scopo di avvertimento contro i predatori, rappresenta un chiaro esempio di aposematismo nel mondo animale. Costruisce a terra, nei campi o nei prati, un nido con fili radi dove la femmina depone, in un bozzolo, sino a 400 uova.  Diffusa nell'Europa Meridionale e nelle </a:t>
            </a:r>
            <a:r>
              <a:rPr lang="it-IT" sz="1600" dirty="0" smtClean="0">
                <a:solidFill>
                  <a:schemeClr val="bg1"/>
                </a:solidFill>
                <a:latin typeface="+mn-lt"/>
                <a:ea typeface="Calibri" panose="020F0502020204030204" pitchFamily="34" charset="0"/>
              </a:rPr>
              <a:t>isole. </a:t>
            </a:r>
            <a:r>
              <a:rPr lang="it-IT" sz="1600" dirty="0">
                <a:solidFill>
                  <a:schemeClr val="bg1"/>
                </a:solidFill>
                <a:latin typeface="+mn-lt"/>
                <a:ea typeface="Calibri" panose="020F0502020204030204" pitchFamily="34" charset="0"/>
              </a:rPr>
              <a:t>I suoi morsi sono molto dolorosi e producono dolori acuti e anemia, per 2-3 giorni.</a:t>
            </a:r>
            <a:r>
              <a:rPr lang="it-IT" sz="1600" b="1" dirty="0">
                <a:solidFill>
                  <a:schemeClr val="bg1"/>
                </a:solidFill>
                <a:latin typeface="+mn-lt"/>
                <a:ea typeface="Calibri" panose="020F0502020204030204" pitchFamily="34" charset="0"/>
              </a:rPr>
              <a:t> </a:t>
            </a:r>
            <a:endParaRPr lang="it-IT" sz="1600" dirty="0">
              <a:solidFill>
                <a:schemeClr val="bg1"/>
              </a:solidFill>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FF0000"/>
              </a:solidFill>
            </a:endParaRPr>
          </a:p>
        </p:txBody>
      </p:sp>
      <p:sp>
        <p:nvSpPr>
          <p:cNvPr id="3" name="CasellaDiTesto 2"/>
          <p:cNvSpPr txBox="1"/>
          <p:nvPr/>
        </p:nvSpPr>
        <p:spPr>
          <a:xfrm>
            <a:off x="995363" y="244475"/>
            <a:ext cx="10228262"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ALTRE SPECIE</a:t>
            </a:r>
          </a:p>
        </p:txBody>
      </p:sp>
      <p:sp>
        <p:nvSpPr>
          <p:cNvPr id="4" name="Rettangolo 3"/>
          <p:cNvSpPr/>
          <p:nvPr/>
        </p:nvSpPr>
        <p:spPr>
          <a:xfrm>
            <a:off x="3794125" y="1225550"/>
            <a:ext cx="8134350" cy="1833563"/>
          </a:xfrm>
          <a:prstGeom prst="rect">
            <a:avLst/>
          </a:prstGeom>
        </p:spPr>
        <p:txBody>
          <a:bodyPr>
            <a:spAutoFit/>
          </a:bodyPr>
          <a:lstStyle/>
          <a:p>
            <a:r>
              <a:rPr lang="it-IT" u="sng">
                <a:solidFill>
                  <a:schemeClr val="bg1"/>
                </a:solidFill>
                <a:effectLst>
                  <a:outerShdw blurRad="38100" dist="38100" dir="2700000" algn="tl">
                    <a:srgbClr val="C0C0C0"/>
                  </a:outerShdw>
                </a:effectLst>
                <a:latin typeface="Calibri" pitchFamily="34" charset="0"/>
              </a:rPr>
              <a:t>L'Empusa pennata</a:t>
            </a:r>
            <a:r>
              <a:rPr lang="it-IT" sz="1600">
                <a:latin typeface="Calibri" pitchFamily="34" charset="0"/>
              </a:rPr>
              <a:t>, </a:t>
            </a:r>
            <a:r>
              <a:rPr lang="it-IT" sz="1600">
                <a:solidFill>
                  <a:schemeClr val="bg1"/>
                </a:solidFill>
                <a:latin typeface="Calibri" pitchFamily="34" charset="0"/>
              </a:rPr>
              <a:t>appartiene alla famiglia delle Mantidi. Ha una testa oblunga molto piccola, con una protuberanza tra le due antenne. Nel maschio sono presenti due antenne pennate, da cui l'epiteo specifico. Il torace è largo mentre il protorace è parecchio allungato rispetto alle altre specie. L'addome, riccioluto e ricurvo all'insù, é molto caratteristico e curioso. Gli adulti hanno le ali, che sono già presenti nelle ninfe. La dimensione media di quest'insetto è di 6-7 cm. In Italia è presente in tutte le regioni comprese Sicilia e Sardegna. A differenza di molte mantidi questa non è carnivora perciò non mangia il proprio partner dopo l'accoppiamento.</a:t>
            </a:r>
          </a:p>
        </p:txBody>
      </p:sp>
      <p:pic>
        <p:nvPicPr>
          <p:cNvPr id="48132" name="Picture 2" descr="empusa"/>
          <p:cNvPicPr>
            <a:picLocks noChangeAspect="1" noChangeArrowheads="1"/>
          </p:cNvPicPr>
          <p:nvPr/>
        </p:nvPicPr>
        <p:blipFill>
          <a:blip r:embed="rId2" cstate="print"/>
          <a:srcRect/>
          <a:stretch>
            <a:fillRect/>
          </a:stretch>
        </p:blipFill>
        <p:spPr bwMode="auto">
          <a:xfrm>
            <a:off x="542925" y="965200"/>
            <a:ext cx="2987675" cy="2366963"/>
          </a:xfrm>
          <a:prstGeom prst="rect">
            <a:avLst/>
          </a:prstGeom>
          <a:noFill/>
          <a:ln w="9525">
            <a:noFill/>
            <a:miter lim="800000"/>
            <a:headEnd/>
            <a:tailEnd/>
          </a:ln>
        </p:spPr>
      </p:pic>
      <p:sp>
        <p:nvSpPr>
          <p:cNvPr id="48133" name="Rettangolo 4"/>
          <p:cNvSpPr>
            <a:spLocks noChangeArrowheads="1"/>
          </p:cNvSpPr>
          <p:nvPr/>
        </p:nvSpPr>
        <p:spPr bwMode="auto">
          <a:xfrm>
            <a:off x="0" y="3671888"/>
            <a:ext cx="11964988" cy="3498850"/>
          </a:xfrm>
          <a:prstGeom prst="rect">
            <a:avLst/>
          </a:prstGeom>
          <a:noFill/>
          <a:ln w="9525">
            <a:noFill/>
            <a:miter lim="800000"/>
            <a:headEnd/>
            <a:tailEnd/>
          </a:ln>
        </p:spPr>
        <p:txBody>
          <a:bodyPr>
            <a:spAutoFit/>
          </a:bodyPr>
          <a:lstStyle/>
          <a:p>
            <a:pPr algn="just">
              <a:lnSpc>
                <a:spcPct val="115000"/>
              </a:lnSpc>
            </a:pPr>
            <a:r>
              <a:rPr lang="it-IT" sz="1600" b="1" u="sng">
                <a:solidFill>
                  <a:schemeClr val="bg1"/>
                </a:solidFill>
                <a:latin typeface="Calibri" pitchFamily="34" charset="0"/>
                <a:ea typeface="Calibri" pitchFamily="34" charset="0"/>
                <a:cs typeface="Times New Roman" pitchFamily="18" charset="0"/>
              </a:rPr>
              <a:t>La stipa austroitalica</a:t>
            </a:r>
            <a:r>
              <a:rPr lang="it-IT" sz="1600" b="1">
                <a:solidFill>
                  <a:schemeClr val="bg1"/>
                </a:solidFill>
                <a:latin typeface="Calibri" pitchFamily="34" charset="0"/>
                <a:ea typeface="Calibri" pitchFamily="34" charset="0"/>
                <a:cs typeface="Times New Roman" pitchFamily="18" charset="0"/>
              </a:rPr>
              <a:t>,</a:t>
            </a:r>
            <a:r>
              <a:rPr lang="it-IT" sz="1600">
                <a:latin typeface="Calibri" pitchFamily="34" charset="0"/>
                <a:ea typeface="Calibri" pitchFamily="34" charset="0"/>
                <a:cs typeface="Times New Roman" pitchFamily="18" charset="0"/>
              </a:rPr>
              <a:t>  </a:t>
            </a:r>
            <a:r>
              <a:rPr lang="it-IT" sz="1600">
                <a:solidFill>
                  <a:schemeClr val="bg1"/>
                </a:solidFill>
                <a:latin typeface="Calibri" pitchFamily="34" charset="0"/>
                <a:ea typeface="Calibri" pitchFamily="34" charset="0"/>
                <a:cs typeface="Times New Roman" pitchFamily="18" charset="0"/>
              </a:rPr>
              <a:t>nonché  "Lino delle fate",  prende il nome da una vecchia leggenda. La pastorizia della Marsica,  rievoca una credenza popolare che narra di fate, le quali scendevano sulla Terra per tessere abiti con  il lino che si ricavava da una pianta conosciuta sotto il nome di </a:t>
            </a:r>
            <a:r>
              <a:rPr lang="it-IT" sz="1600" b="1">
                <a:solidFill>
                  <a:schemeClr val="bg1"/>
                </a:solidFill>
                <a:latin typeface="Calibri" pitchFamily="34" charset="0"/>
                <a:ea typeface="Calibri" pitchFamily="34" charset="0"/>
                <a:cs typeface="Times New Roman" pitchFamily="18" charset="0"/>
              </a:rPr>
              <a:t>Stipa austroitalica</a:t>
            </a:r>
            <a:r>
              <a:rPr lang="it-IT" sz="1600">
                <a:solidFill>
                  <a:schemeClr val="bg1"/>
                </a:solidFill>
                <a:latin typeface="Calibri" pitchFamily="34" charset="0"/>
                <a:ea typeface="Calibri" pitchFamily="34" charset="0"/>
                <a:cs typeface="Times New Roman" pitchFamily="18" charset="0"/>
              </a:rPr>
              <a:t>.</a:t>
            </a:r>
          </a:p>
          <a:p>
            <a:pPr algn="just">
              <a:lnSpc>
                <a:spcPct val="115000"/>
              </a:lnSpc>
            </a:pPr>
            <a:r>
              <a:rPr lang="it-IT" sz="1600">
                <a:solidFill>
                  <a:schemeClr val="bg1"/>
                </a:solidFill>
                <a:latin typeface="Calibri" pitchFamily="34" charset="0"/>
                <a:ea typeface="Calibri" pitchFamily="34" charset="0"/>
                <a:cs typeface="Times New Roman" pitchFamily="18" charset="0"/>
              </a:rPr>
              <a:t>Altre leggende parlano, della </a:t>
            </a:r>
            <a:r>
              <a:rPr lang="it-IT" sz="1600" u="sng">
                <a:solidFill>
                  <a:schemeClr val="bg1"/>
                </a:solidFill>
                <a:latin typeface="Calibri" pitchFamily="34" charset="0"/>
                <a:ea typeface="Calibri" pitchFamily="34" charset="0"/>
                <a:cs typeface="Times New Roman" pitchFamily="18" charset="0"/>
              </a:rPr>
              <a:t>Lavanda,</a:t>
            </a:r>
            <a:r>
              <a:rPr lang="it-IT" sz="1600">
                <a:solidFill>
                  <a:schemeClr val="bg1"/>
                </a:solidFill>
                <a:latin typeface="Calibri" pitchFamily="34" charset="0"/>
                <a:ea typeface="Calibri" pitchFamily="34" charset="0"/>
                <a:cs typeface="Times New Roman" pitchFamily="18" charset="0"/>
              </a:rPr>
              <a:t> una delle più antiche è legata alla dea Venere e ai riti magici dell'amore. Grazie al suo profumo, infatti, si credeva potesse attirare gli uomini e quindi essere perfetta per gli incantesimi d'amore. Ma non solo, era usata per garantire, oltre all'amore, anche la felicità, protezione, purificazione e gioia. Da queste credenze nacque la tradizione popolare con la quale si pretendeva che per assicurare felicità alla futura sposa, le spighe della lavanda dovevano essere presenti del suo corredo. La Lavanda nel linguaggio dei fiori ha due significati, il primo indica </a:t>
            </a:r>
            <a:r>
              <a:rPr lang="it-IT" sz="1600" i="1">
                <a:solidFill>
                  <a:schemeClr val="bg1"/>
                </a:solidFill>
                <a:latin typeface="Calibri" pitchFamily="34" charset="0"/>
                <a:ea typeface="Calibri" pitchFamily="34" charset="0"/>
                <a:cs typeface="Times New Roman" pitchFamily="18" charset="0"/>
              </a:rPr>
              <a:t>"il tuo ricordo è la mia unica felicità"</a:t>
            </a:r>
            <a:r>
              <a:rPr lang="it-IT" sz="1600">
                <a:solidFill>
                  <a:schemeClr val="bg1"/>
                </a:solidFill>
                <a:latin typeface="Calibri" pitchFamily="34" charset="0"/>
                <a:ea typeface="Calibri" pitchFamily="34" charset="0"/>
                <a:cs typeface="Times New Roman" pitchFamily="18" charset="0"/>
              </a:rPr>
              <a:t>, la spiga della lavanda, infatti, è considerata un amuleto contro le disgrazie e il male. Altro significato, totalmente opposto, molto diffuso e accreditato maggiormente, riprende una tradizione che rivela come la lavanda fosse usata contro i morsi di serpente. Era dunque considerata un antidoto, ma la credenza sosteneva anche che i serpenti facessero i loro nidi proprio all'interno dei cespugli di lavanda.</a:t>
            </a:r>
            <a:r>
              <a:rPr lang="it-IT" sz="1600" i="1">
                <a:solidFill>
                  <a:schemeClr val="bg1"/>
                </a:solidFill>
                <a:latin typeface="Calibri" pitchFamily="34" charset="0"/>
                <a:ea typeface="Calibri" pitchFamily="34" charset="0"/>
                <a:cs typeface="Times New Roman" pitchFamily="18" charset="0"/>
              </a:rPr>
              <a:t> </a:t>
            </a:r>
            <a:endParaRPr lang="it-IT" sz="1600">
              <a:solidFill>
                <a:schemeClr val="bg1"/>
              </a:solidFill>
              <a:latin typeface="Calibri" pitchFamily="34" charset="0"/>
              <a:ea typeface="Calibri" pitchFamily="34" charset="0"/>
              <a:cs typeface="Times New Roman" pitchFamily="18" charset="0"/>
            </a:endParaRPr>
          </a:p>
          <a:p>
            <a:pPr>
              <a:lnSpc>
                <a:spcPct val="115000"/>
              </a:lnSpc>
              <a:spcAft>
                <a:spcPts val="1000"/>
              </a:spcAft>
            </a:pPr>
            <a:r>
              <a:rPr lang="it-IT">
                <a:latin typeface="Times New Roman" pitchFamily="18" charset="0"/>
                <a:ea typeface="Calibri" pitchFamily="34" charset="0"/>
                <a:cs typeface="Times New Roman" pitchFamily="18" charset="0"/>
              </a:rPr>
              <a:t> </a:t>
            </a:r>
            <a:endParaRPr lang="it-IT" sz="1600">
              <a:latin typeface="Calibri" pitchFamily="34" charset="0"/>
              <a:ea typeface="Calibri" pitchFamily="34" charset="0"/>
              <a:cs typeface="Times New Roman" pitchFamily="18" charset="0"/>
            </a:endParaRPr>
          </a:p>
        </p:txBody>
      </p:sp>
      <p:sp>
        <p:nvSpPr>
          <p:cNvPr id="6" name="CasellaDiTesto 5"/>
          <p:cNvSpPr txBox="1"/>
          <p:nvPr/>
        </p:nvSpPr>
        <p:spPr>
          <a:xfrm>
            <a:off x="4779963" y="3143250"/>
            <a:ext cx="3382962" cy="519113"/>
          </a:xfrm>
          <a:prstGeom prst="rect">
            <a:avLst/>
          </a:prstGeom>
          <a:noFill/>
        </p:spPr>
        <p:txBody>
          <a:bodyPr>
            <a:spAutoFit/>
          </a:bodyPr>
          <a:lstStyle/>
          <a:p>
            <a:pPr algn="ctr"/>
            <a:r>
              <a:rPr lang="it-IT" sz="2800">
                <a:solidFill>
                  <a:schemeClr val="bg1"/>
                </a:solidFill>
                <a:effectLst>
                  <a:outerShdw blurRad="38100" dist="38100" dir="2700000" algn="tl">
                    <a:srgbClr val="C0C0C0"/>
                  </a:outerShdw>
                </a:effectLst>
                <a:latin typeface="Calibri" pitchFamily="34" charset="0"/>
              </a:rPr>
              <a:t>MITI E LEGGENDE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ttangolo 2"/>
          <p:cNvSpPr/>
          <p:nvPr/>
        </p:nvSpPr>
        <p:spPr>
          <a:xfrm>
            <a:off x="115888" y="4445000"/>
            <a:ext cx="12076112" cy="2014538"/>
          </a:xfrm>
          <a:prstGeom prst="rect">
            <a:avLst/>
          </a:prstGeom>
        </p:spPr>
        <p:txBody>
          <a:bodyPr>
            <a:spAutoFit/>
          </a:bodyPr>
          <a:lstStyle/>
          <a:p>
            <a:r>
              <a:rPr lang="it-IT">
                <a:solidFill>
                  <a:schemeClr val="bg1"/>
                </a:solidFill>
                <a:latin typeface="Calibri" pitchFamily="34" charset="0"/>
              </a:rPr>
              <a:t>L’area S.I.C. è in pericolo per molteplici ragioni, ma all’origine di ognuna delle minacce è certamente il fatto che gli abitanti della zona  non riconoscono al territorio la straordinaria valenza naturalistica che possiede.</a:t>
            </a:r>
          </a:p>
          <a:p>
            <a:r>
              <a:rPr lang="it-IT">
                <a:solidFill>
                  <a:schemeClr val="bg1"/>
                </a:solidFill>
                <a:latin typeface="Calibri" pitchFamily="34" charset="0"/>
              </a:rPr>
              <a:t>Si possono individuare cinque principali fattori di rischio per la conservazione dell’habitat:  </a:t>
            </a:r>
          </a:p>
          <a:p>
            <a:endParaRPr lang="it-IT">
              <a:solidFill>
                <a:schemeClr val="bg1"/>
              </a:solidFill>
              <a:latin typeface="Calibri" pitchFamily="34" charset="0"/>
            </a:endParaRPr>
          </a:p>
          <a:p>
            <a:r>
              <a:rPr lang="it-IT">
                <a:solidFill>
                  <a:schemeClr val="bg1"/>
                </a:solidFill>
                <a:latin typeface="Calibri" pitchFamily="34" charset="0"/>
              </a:rPr>
              <a:t>1) </a:t>
            </a:r>
            <a:r>
              <a:rPr lang="it-IT">
                <a:solidFill>
                  <a:schemeClr val="bg1"/>
                </a:solidFill>
                <a:effectLst>
                  <a:outerShdw blurRad="38100" dist="38100" dir="2700000" algn="tl">
                    <a:srgbClr val="C0C0C0"/>
                  </a:outerShdw>
                </a:effectLst>
                <a:latin typeface="Calibri" pitchFamily="34" charset="0"/>
              </a:rPr>
              <a:t>la presenza di cave abusive;     2</a:t>
            </a:r>
            <a:r>
              <a:rPr lang="it-IT">
                <a:solidFill>
                  <a:schemeClr val="bg1"/>
                </a:solidFill>
                <a:latin typeface="Calibri" pitchFamily="34" charset="0"/>
              </a:rPr>
              <a:t>) </a:t>
            </a:r>
            <a:r>
              <a:rPr lang="it-IT">
                <a:solidFill>
                  <a:schemeClr val="bg1"/>
                </a:solidFill>
                <a:effectLst>
                  <a:outerShdw blurRad="38100" dist="38100" dir="2700000" algn="tl">
                    <a:srgbClr val="C0C0C0"/>
                  </a:outerShdw>
                </a:effectLst>
                <a:latin typeface="Calibri" pitchFamily="34" charset="0"/>
              </a:rPr>
              <a:t>le scelte sbagliate in materia di rimboschimento;</a:t>
            </a:r>
          </a:p>
          <a:p>
            <a:r>
              <a:rPr lang="it-IT">
                <a:solidFill>
                  <a:schemeClr val="bg1"/>
                </a:solidFill>
                <a:latin typeface="Calibri" pitchFamily="34" charset="0"/>
              </a:rPr>
              <a:t>3</a:t>
            </a:r>
            <a:r>
              <a:rPr lang="it-IT">
                <a:solidFill>
                  <a:schemeClr val="bg1"/>
                </a:solidFill>
                <a:effectLst>
                  <a:outerShdw blurRad="38100" dist="38100" dir="2700000" algn="tl">
                    <a:srgbClr val="C0C0C0"/>
                  </a:outerShdw>
                </a:effectLst>
                <a:latin typeface="Calibri" pitchFamily="34" charset="0"/>
              </a:rPr>
              <a:t>) i frequenti  incendi  che colpiscono l’area;   </a:t>
            </a:r>
            <a:r>
              <a:rPr lang="it-IT">
                <a:solidFill>
                  <a:schemeClr val="bg1"/>
                </a:solidFill>
                <a:latin typeface="Calibri" pitchFamily="34" charset="0"/>
              </a:rPr>
              <a:t>4</a:t>
            </a:r>
            <a:r>
              <a:rPr lang="it-IT">
                <a:solidFill>
                  <a:schemeClr val="bg1"/>
                </a:solidFill>
                <a:effectLst>
                  <a:outerShdw blurRad="38100" dist="38100" dir="2700000" algn="tl">
                    <a:srgbClr val="C0C0C0"/>
                  </a:outerShdw>
                </a:effectLst>
                <a:latin typeface="Calibri" pitchFamily="34" charset="0"/>
              </a:rPr>
              <a:t>) la presenza di discariche abusive;   </a:t>
            </a:r>
            <a:r>
              <a:rPr lang="it-IT">
                <a:solidFill>
                  <a:schemeClr val="bg1"/>
                </a:solidFill>
                <a:latin typeface="Calibri" pitchFamily="34" charset="0"/>
              </a:rPr>
              <a:t>5</a:t>
            </a:r>
            <a:r>
              <a:rPr lang="it-IT">
                <a:solidFill>
                  <a:schemeClr val="bg1"/>
                </a:solidFill>
                <a:effectLst>
                  <a:outerShdw blurRad="38100" dist="38100" dir="2700000" algn="tl">
                    <a:srgbClr val="C0C0C0"/>
                  </a:outerShdw>
                </a:effectLst>
                <a:latin typeface="Calibri" pitchFamily="34" charset="0"/>
              </a:rPr>
              <a:t>) l’avanzata delle ginestre, segnale di desertificazione. </a:t>
            </a:r>
          </a:p>
        </p:txBody>
      </p:sp>
      <p:pic>
        <p:nvPicPr>
          <p:cNvPr id="49155" name="Immagine 5"/>
          <p:cNvPicPr>
            <a:picLocks noChangeAspect="1"/>
          </p:cNvPicPr>
          <p:nvPr/>
        </p:nvPicPr>
        <p:blipFill>
          <a:blip r:embed="rId2" cstate="print"/>
          <a:srcRect b="32549"/>
          <a:stretch>
            <a:fillRect/>
          </a:stretch>
        </p:blipFill>
        <p:spPr bwMode="auto">
          <a:xfrm>
            <a:off x="2709863" y="820738"/>
            <a:ext cx="6772275" cy="3565525"/>
          </a:xfrm>
          <a:prstGeom prst="rect">
            <a:avLst/>
          </a:prstGeom>
          <a:noFill/>
          <a:ln w="9525">
            <a:noFill/>
            <a:miter lim="800000"/>
            <a:headEnd/>
            <a:tailEnd/>
          </a:ln>
        </p:spPr>
      </p:pic>
      <p:sp>
        <p:nvSpPr>
          <p:cNvPr id="7" name="CasellaDiTesto 6"/>
          <p:cNvSpPr txBox="1"/>
          <p:nvPr/>
        </p:nvSpPr>
        <p:spPr>
          <a:xfrm>
            <a:off x="982663" y="176213"/>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MINACCE</a:t>
            </a:r>
          </a:p>
        </p:txBody>
      </p:sp>
      <p:sp>
        <p:nvSpPr>
          <p:cNvPr id="8" name="CasellaDiTesto 7"/>
          <p:cNvSpPr txBox="1"/>
          <p:nvPr/>
        </p:nvSpPr>
        <p:spPr>
          <a:xfrm>
            <a:off x="2709863" y="4046538"/>
            <a:ext cx="2728912" cy="396875"/>
          </a:xfrm>
          <a:prstGeom prst="rect">
            <a:avLst/>
          </a:prstGeom>
          <a:noFill/>
        </p:spPr>
        <p:txBody>
          <a:bodyPr>
            <a:spAutoFit/>
          </a:bodyPr>
          <a:lstStyle/>
          <a:p>
            <a:r>
              <a:rPr lang="it-IT" sz="2000" b="1" i="1">
                <a:solidFill>
                  <a:schemeClr val="bg1"/>
                </a:solidFill>
                <a:effectLst>
                  <a:outerShdw blurRad="38100" dist="38100" dir="2700000" algn="tl">
                    <a:srgbClr val="C0C0C0"/>
                  </a:outerShdw>
                </a:effectLst>
                <a:latin typeface="Calibri" pitchFamily="34" charset="0"/>
              </a:rPr>
              <a:t>Veduta area S.I.C.</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FF0000"/>
              </a:solidFill>
            </a:endParaRPr>
          </a:p>
        </p:txBody>
      </p:sp>
      <p:sp>
        <p:nvSpPr>
          <p:cNvPr id="3" name="CasellaDiTesto 2"/>
          <p:cNvSpPr txBox="1"/>
          <p:nvPr/>
        </p:nvSpPr>
        <p:spPr>
          <a:xfrm>
            <a:off x="982663" y="174625"/>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LE DISCARICHE ABUSIVE</a:t>
            </a:r>
          </a:p>
        </p:txBody>
      </p:sp>
      <p:sp>
        <p:nvSpPr>
          <p:cNvPr id="4" name="Rectangle 1"/>
          <p:cNvSpPr>
            <a:spLocks noChangeArrowheads="1"/>
          </p:cNvSpPr>
          <p:nvPr/>
        </p:nvSpPr>
        <p:spPr bwMode="auto">
          <a:xfrm>
            <a:off x="3484563" y="871538"/>
            <a:ext cx="5205412" cy="578485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algn="just" eaLnBrk="0" hangingPunct="0"/>
            <a:r>
              <a:rPr lang="it-IT" sz="1700" b="1">
                <a:solidFill>
                  <a:schemeClr val="bg1"/>
                </a:solidFill>
                <a:latin typeface="Calibri" pitchFamily="34" charset="0"/>
                <a:ea typeface="Calibri" pitchFamily="34" charset="0"/>
                <a:cs typeface="Times New Roman" pitchFamily="18" charset="0"/>
              </a:rPr>
              <a:t>In tempi recenti la Petrosa si è trasformata da zona agricola, dove si coltivava principalmente frumento e nella quale la zootecnica aveva un valore predominante, a uno dei siti più inquinati della Calabria. Dopo gli anni ’70, infatti, il territorio è stato abbandonato per la scarsa resa colturale e zootecnica dovuta alla composizione ciottolosa del terreno, costituita principalmente da materiale inerte.  E’ venuto a mancare, così, il fattore umano indispensabile per la salvaguardia del territorio. L’abbandono incondizionato del luogo ha fatto sì che lo stesso fosse preda di azioni incivili da parte di alcuni, che hanno sistematicamente depositato lì rifiuti di ogni genere.</a:t>
            </a:r>
          </a:p>
          <a:p>
            <a:pPr algn="just" eaLnBrk="0" hangingPunct="0"/>
            <a:r>
              <a:rPr lang="it-IT" sz="1700" b="1">
                <a:solidFill>
                  <a:schemeClr val="bg1"/>
                </a:solidFill>
                <a:latin typeface="Calibri" pitchFamily="34" charset="0"/>
                <a:ea typeface="Calibri" pitchFamily="34" charset="0"/>
                <a:cs typeface="Times New Roman" pitchFamily="18" charset="0"/>
              </a:rPr>
              <a:t>Le discariche abusive si trovano a ridosso dei confini del sito di interesse comunitario.  Esse deturpano il paesaggio ma minacciano anche la qualità del suolo;  in particolare si individuano non solo rifiuti domestici ma anche residui dell’edilizia, tra i quali diverse lastre di Eternit, costituito da amianto e moltissimi copertoni d’auto. Un grande deposito di gomme è stato dato alle fiamme qualche anno fa con una pericolosa emissione di diossina</a:t>
            </a:r>
            <a:r>
              <a:rPr lang="it-IT" sz="1700" b="1">
                <a:solidFill>
                  <a:schemeClr val="bg1"/>
                </a:solidFill>
                <a:latin typeface="Times New Roman" pitchFamily="18" charset="0"/>
                <a:ea typeface="Calibri" pitchFamily="34" charset="0"/>
                <a:cs typeface="Times New Roman" pitchFamily="18" charset="0"/>
              </a:rPr>
              <a:t>. </a:t>
            </a:r>
            <a:endParaRPr lang="it-IT" sz="1700" b="1">
              <a:solidFill>
                <a:schemeClr val="bg1"/>
              </a:solidFill>
              <a:ea typeface="Calibri" pitchFamily="34" charset="0"/>
              <a:cs typeface="Times New Roman" pitchFamily="18" charset="0"/>
            </a:endParaRPr>
          </a:p>
        </p:txBody>
      </p:sp>
      <p:pic>
        <p:nvPicPr>
          <p:cNvPr id="55300" name="Immagine 5"/>
          <p:cNvPicPr>
            <a:picLocks noChangeAspect="1" noChangeArrowheads="1"/>
          </p:cNvPicPr>
          <p:nvPr/>
        </p:nvPicPr>
        <p:blipFill>
          <a:blip r:embed="rId2" cstate="print"/>
          <a:srcRect/>
          <a:stretch>
            <a:fillRect/>
          </a:stretch>
        </p:blipFill>
        <p:spPr bwMode="auto">
          <a:xfrm>
            <a:off x="8924925" y="1355725"/>
            <a:ext cx="3032125" cy="3713163"/>
          </a:xfrm>
          <a:prstGeom prst="rect">
            <a:avLst/>
          </a:prstGeom>
          <a:noFill/>
          <a:ln w="9525">
            <a:noFill/>
            <a:miter lim="800000"/>
            <a:headEnd/>
            <a:tailEnd/>
          </a:ln>
        </p:spPr>
      </p:pic>
      <p:pic>
        <p:nvPicPr>
          <p:cNvPr id="55301" name="Immagine 4"/>
          <p:cNvPicPr>
            <a:picLocks noChangeAspect="1" noChangeArrowheads="1"/>
          </p:cNvPicPr>
          <p:nvPr/>
        </p:nvPicPr>
        <p:blipFill>
          <a:blip r:embed="rId3" cstate="print"/>
          <a:srcRect/>
          <a:stretch>
            <a:fillRect/>
          </a:stretch>
        </p:blipFill>
        <p:spPr bwMode="auto">
          <a:xfrm>
            <a:off x="231775" y="1355725"/>
            <a:ext cx="3021013" cy="3713163"/>
          </a:xfrm>
          <a:prstGeom prst="rect">
            <a:avLst/>
          </a:prstGeom>
          <a:noFill/>
          <a:ln w="9525">
            <a:noFill/>
            <a:miter lim="800000"/>
            <a:headEnd/>
            <a:tailEnd/>
          </a:ln>
        </p:spPr>
      </p:pic>
      <p:sp>
        <p:nvSpPr>
          <p:cNvPr id="7" name="Rettangolo 6"/>
          <p:cNvSpPr/>
          <p:nvPr/>
        </p:nvSpPr>
        <p:spPr>
          <a:xfrm>
            <a:off x="8939052" y="5040440"/>
            <a:ext cx="3018396" cy="646331"/>
          </a:xfrm>
          <a:prstGeom prst="rect">
            <a:avLst/>
          </a:prstGeom>
        </p:spPr>
        <p:txBody>
          <a:bodyPr>
            <a:spAutoFit/>
          </a:bodyPr>
          <a:lstStyle/>
          <a:p>
            <a:pPr algn="ct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Cumuli di rifiuti a valle dell’area SIC </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8" name="Rettangolo 7"/>
          <p:cNvSpPr/>
          <p:nvPr/>
        </p:nvSpPr>
        <p:spPr>
          <a:xfrm>
            <a:off x="361875" y="5040440"/>
            <a:ext cx="2874418" cy="923330"/>
          </a:xfrm>
          <a:prstGeom prst="rect">
            <a:avLst/>
          </a:prstGeom>
        </p:spPr>
        <p:txBody>
          <a:bodyPr>
            <a:spAutoFit/>
          </a:bodyPr>
          <a:lstStyle/>
          <a:p>
            <a:pPr algn="ct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Incendio doloso appiccato al deposito di pneumatici stoccati nei pressi dell’area</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asellaDiTesto 2"/>
          <p:cNvSpPr txBox="1"/>
          <p:nvPr/>
        </p:nvSpPr>
        <p:spPr>
          <a:xfrm>
            <a:off x="977900" y="58738"/>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LA PRESENZA DI CAVE</a:t>
            </a:r>
          </a:p>
        </p:txBody>
      </p:sp>
      <p:sp>
        <p:nvSpPr>
          <p:cNvPr id="50179" name="Rettangolo 3"/>
          <p:cNvSpPr>
            <a:spLocks noChangeArrowheads="1"/>
          </p:cNvSpPr>
          <p:nvPr/>
        </p:nvSpPr>
        <p:spPr bwMode="auto">
          <a:xfrm>
            <a:off x="107950" y="635000"/>
            <a:ext cx="11968163" cy="1006475"/>
          </a:xfrm>
          <a:prstGeom prst="rect">
            <a:avLst/>
          </a:prstGeom>
          <a:noFill/>
          <a:ln w="9525">
            <a:noFill/>
            <a:miter lim="800000"/>
            <a:headEnd/>
            <a:tailEnd/>
          </a:ln>
        </p:spPr>
        <p:txBody>
          <a:bodyPr>
            <a:spAutoFit/>
          </a:bodyPr>
          <a:lstStyle/>
          <a:p>
            <a:pPr algn="just"/>
            <a:r>
              <a:rPr lang="it-IT" sz="2000">
                <a:solidFill>
                  <a:schemeClr val="bg1"/>
                </a:solidFill>
                <a:latin typeface="Calibri" pitchFamily="34" charset="0"/>
                <a:ea typeface="Calibri" pitchFamily="34" charset="0"/>
                <a:cs typeface="Times New Roman" pitchFamily="18" charset="0"/>
              </a:rPr>
              <a:t>La zona, proprio per il materiale presente nel sottosuolo, ovvero la breccia calcarea frammista a sabbia, è da sempre stata utilizzata per l’estrazione di materiali a servizio dell’edilizia, infatti si riconoscono piccole porzioni di territorio dove sono state coltivate delle cave, alcune autorizzate ed altre, più piccole, abusive.</a:t>
            </a:r>
            <a:endParaRPr lang="it-IT">
              <a:solidFill>
                <a:schemeClr val="bg1"/>
              </a:solidFill>
              <a:latin typeface="Calibri" pitchFamily="34" charset="0"/>
              <a:ea typeface="Calibri" pitchFamily="34" charset="0"/>
              <a:cs typeface="Times New Roman" pitchFamily="18" charset="0"/>
            </a:endParaRPr>
          </a:p>
        </p:txBody>
      </p:sp>
      <p:sp>
        <p:nvSpPr>
          <p:cNvPr id="50180" name="Rettangolo 4"/>
          <p:cNvSpPr>
            <a:spLocks noChangeArrowheads="1"/>
          </p:cNvSpPr>
          <p:nvPr/>
        </p:nvSpPr>
        <p:spPr bwMode="auto">
          <a:xfrm>
            <a:off x="0" y="5203825"/>
            <a:ext cx="11968163" cy="1465263"/>
          </a:xfrm>
          <a:prstGeom prst="rect">
            <a:avLst/>
          </a:prstGeom>
          <a:noFill/>
          <a:ln w="9525">
            <a:noFill/>
            <a:miter lim="800000"/>
            <a:headEnd/>
            <a:tailEnd/>
          </a:ln>
        </p:spPr>
        <p:txBody>
          <a:bodyPr>
            <a:spAutoFit/>
          </a:bodyPr>
          <a:lstStyle/>
          <a:p>
            <a:pPr algn="just"/>
            <a:r>
              <a:rPr lang="it-IT" b="1">
                <a:solidFill>
                  <a:schemeClr val="bg1"/>
                </a:solidFill>
                <a:latin typeface="Calibri" pitchFamily="34" charset="0"/>
                <a:ea typeface="Calibri" pitchFamily="34" charset="0"/>
                <a:cs typeface="Times New Roman" pitchFamily="18" charset="0"/>
              </a:rPr>
              <a:t>Nella zona sud, a valle del SIC, è presente la Cava di proprietà D’Atri, essa è in via di dismissione e vi vengono ancora lavorati solo i materiali già estratti .  </a:t>
            </a:r>
            <a:endParaRPr lang="it-IT" sz="1600" b="1">
              <a:solidFill>
                <a:schemeClr val="bg1"/>
              </a:solidFill>
              <a:latin typeface="Calibri" pitchFamily="34" charset="0"/>
              <a:ea typeface="Calibri" pitchFamily="34" charset="0"/>
              <a:cs typeface="Times New Roman" pitchFamily="18" charset="0"/>
            </a:endParaRPr>
          </a:p>
          <a:p>
            <a:pPr algn="just"/>
            <a:r>
              <a:rPr lang="it-IT" b="1">
                <a:solidFill>
                  <a:schemeClr val="bg1"/>
                </a:solidFill>
                <a:latin typeface="Calibri" pitchFamily="34" charset="0"/>
                <a:ea typeface="Calibri" pitchFamily="34" charset="0"/>
                <a:cs typeface="Times New Roman" pitchFamily="18" charset="0"/>
              </a:rPr>
              <a:t>All’interno dell’area protetta, in prossimità del tracciato autostradale, è presente un’ulteriore cava abusiva ormai abbandonata.  Essa costituisce un avvallamento che interrompe l’andamento naturale del versante. In essa, grazie alle caratteristiche intrinseche del suolo,  si stanno diffondendo rapidamente essenze arboree estranee all’habitat  protetto.    </a:t>
            </a:r>
            <a:endParaRPr lang="it-IT" sz="1600" b="1">
              <a:solidFill>
                <a:schemeClr val="bg1"/>
              </a:solidFill>
              <a:latin typeface="Calibri" pitchFamily="34" charset="0"/>
              <a:ea typeface="Calibri" pitchFamily="34" charset="0"/>
              <a:cs typeface="Times New Roman" pitchFamily="18" charset="0"/>
            </a:endParaRPr>
          </a:p>
        </p:txBody>
      </p:sp>
      <p:pic>
        <p:nvPicPr>
          <p:cNvPr id="50181" name="Immagine 5"/>
          <p:cNvPicPr>
            <a:picLocks noChangeAspect="1" noChangeArrowheads="1"/>
          </p:cNvPicPr>
          <p:nvPr/>
        </p:nvPicPr>
        <p:blipFill>
          <a:blip r:embed="rId2" cstate="print"/>
          <a:srcRect/>
          <a:stretch>
            <a:fillRect/>
          </a:stretch>
        </p:blipFill>
        <p:spPr bwMode="auto">
          <a:xfrm>
            <a:off x="963613" y="1765300"/>
            <a:ext cx="3881437" cy="2587625"/>
          </a:xfrm>
          <a:prstGeom prst="rect">
            <a:avLst/>
          </a:prstGeom>
          <a:noFill/>
          <a:ln w="9525">
            <a:noFill/>
            <a:miter lim="800000"/>
            <a:headEnd/>
            <a:tailEnd/>
          </a:ln>
        </p:spPr>
      </p:pic>
      <p:pic>
        <p:nvPicPr>
          <p:cNvPr id="50182" name="Immagine 6"/>
          <p:cNvPicPr>
            <a:picLocks noChangeAspect="1" noChangeArrowheads="1"/>
          </p:cNvPicPr>
          <p:nvPr/>
        </p:nvPicPr>
        <p:blipFill>
          <a:blip r:embed="rId3" cstate="print"/>
          <a:srcRect/>
          <a:stretch>
            <a:fillRect/>
          </a:stretch>
        </p:blipFill>
        <p:spPr bwMode="auto">
          <a:xfrm>
            <a:off x="7048500" y="1751013"/>
            <a:ext cx="3868738" cy="2589212"/>
          </a:xfrm>
          <a:prstGeom prst="rect">
            <a:avLst/>
          </a:prstGeom>
          <a:noFill/>
          <a:ln w="9525">
            <a:noFill/>
            <a:miter lim="800000"/>
            <a:headEnd/>
            <a:tailEnd/>
          </a:ln>
        </p:spPr>
      </p:pic>
      <p:sp>
        <p:nvSpPr>
          <p:cNvPr id="8" name="Rettangolo 7"/>
          <p:cNvSpPr/>
          <p:nvPr/>
        </p:nvSpPr>
        <p:spPr>
          <a:xfrm>
            <a:off x="1620022" y="4659943"/>
            <a:ext cx="1979709" cy="338554"/>
          </a:xfrm>
          <a:prstGeom prst="rect">
            <a:avLst/>
          </a:prstGeom>
        </p:spPr>
        <p:txBody>
          <a:bodyPr wrap="none">
            <a:spAutoFit/>
          </a:bodyPr>
          <a:lstStyle/>
          <a:p>
            <a:pPr fontAlgn="auto">
              <a:spcBef>
                <a:spcPts val="0"/>
              </a:spcBef>
              <a:spcAft>
                <a:spcPts val="0"/>
              </a:spcAft>
              <a:defRPr/>
            </a:pPr>
            <a:r>
              <a:rPr lang="it-IT"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Vista della cava D’Atri</a:t>
            </a:r>
            <a:endParaRPr lang="it-IT"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9" name="Rettangolo 8"/>
          <p:cNvSpPr/>
          <p:nvPr/>
        </p:nvSpPr>
        <p:spPr>
          <a:xfrm>
            <a:off x="7130295" y="4577496"/>
            <a:ext cx="3869399" cy="584775"/>
          </a:xfrm>
          <a:prstGeom prst="rect">
            <a:avLst/>
          </a:prstGeom>
        </p:spPr>
        <p:txBody>
          <a:bodyPr>
            <a:spAutoFit/>
          </a:bodyPr>
          <a:lstStyle/>
          <a:p>
            <a:pPr algn="just" fontAlgn="auto">
              <a:spcBef>
                <a:spcPts val="0"/>
              </a:spcBef>
              <a:spcAft>
                <a:spcPts val="0"/>
              </a:spcAft>
              <a:defRPr/>
            </a:pPr>
            <a:r>
              <a:rPr lang="it-IT" sz="1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Vista della cava abbandonata con evidente diffusione di giovani esemplari di pino</a:t>
            </a:r>
            <a:endParaRPr lang="it-IT"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endParaRPr lang="it-IT">
              <a:solidFill>
                <a:srgbClr val="FFFFFF"/>
              </a:solidFill>
              <a:effectLst>
                <a:outerShdw blurRad="38100" dist="38100" dir="2700000" algn="tl">
                  <a:srgbClr val="000000"/>
                </a:outerShdw>
              </a:effectLst>
            </a:endParaRPr>
          </a:p>
          <a:p>
            <a:pPr algn="ctr"/>
            <a:r>
              <a:rPr lang="it-IT" sz="2000" b="1" i="1">
                <a:solidFill>
                  <a:schemeClr val="bg1"/>
                </a:solidFill>
                <a:effectLst>
                  <a:outerShdw blurRad="38100" dist="38100" dir="2700000" algn="tl">
                    <a:srgbClr val="000000"/>
                  </a:outerShdw>
                </a:effectLst>
              </a:rPr>
              <a:t>Vista</a:t>
            </a:r>
            <a:r>
              <a:rPr lang="it-IT" b="1" i="1">
                <a:solidFill>
                  <a:schemeClr val="bg1"/>
                </a:solidFill>
                <a:effectLst>
                  <a:outerShdw blurRad="38100" dist="38100" dir="2700000" algn="tl">
                    <a:srgbClr val="000000"/>
                  </a:outerShdw>
                </a:effectLst>
              </a:rPr>
              <a:t> della cava Italcementi</a:t>
            </a:r>
          </a:p>
        </p:txBody>
      </p:sp>
      <p:sp>
        <p:nvSpPr>
          <p:cNvPr id="3" name="CasellaDiTesto 2"/>
          <p:cNvSpPr txBox="1"/>
          <p:nvPr/>
        </p:nvSpPr>
        <p:spPr>
          <a:xfrm>
            <a:off x="977900" y="58738"/>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LA PRESENZA DI CAVE</a:t>
            </a:r>
          </a:p>
        </p:txBody>
      </p:sp>
      <p:sp>
        <p:nvSpPr>
          <p:cNvPr id="51203" name="Rettangolo 3"/>
          <p:cNvSpPr>
            <a:spLocks noChangeArrowheads="1"/>
          </p:cNvSpPr>
          <p:nvPr/>
        </p:nvSpPr>
        <p:spPr bwMode="auto">
          <a:xfrm>
            <a:off x="0" y="703263"/>
            <a:ext cx="11968163" cy="2014537"/>
          </a:xfrm>
          <a:prstGeom prst="rect">
            <a:avLst/>
          </a:prstGeom>
          <a:noFill/>
          <a:ln w="9525">
            <a:noFill/>
            <a:miter lim="800000"/>
            <a:headEnd/>
            <a:tailEnd/>
          </a:ln>
        </p:spPr>
        <p:txBody>
          <a:bodyPr>
            <a:spAutoFit/>
          </a:bodyPr>
          <a:lstStyle/>
          <a:p>
            <a:pPr algn="just"/>
            <a:r>
              <a:rPr lang="it-IT" b="1" dirty="0">
                <a:solidFill>
                  <a:schemeClr val="bg1"/>
                </a:solidFill>
                <a:latin typeface="Calibri" pitchFamily="34" charset="0"/>
                <a:ea typeface="Calibri" pitchFamily="34" charset="0"/>
                <a:cs typeface="Times New Roman" pitchFamily="18" charset="0"/>
              </a:rPr>
              <a:t>Discorso differente riguarda la cava in attività, di proprietà della Italcementi che costituisce il limite orientale del Sito di Interesse Comunitario. Nonostante la sua grandezza ed il fatto che gli animali potrebbero spaventarsi per l’attività  di estrazione del calcare, non costituisce un </a:t>
            </a:r>
            <a:r>
              <a:rPr lang="it-IT" b="1" dirty="0" smtClean="0">
                <a:solidFill>
                  <a:schemeClr val="bg1"/>
                </a:solidFill>
                <a:latin typeface="Calibri" pitchFamily="34" charset="0"/>
                <a:ea typeface="Calibri" pitchFamily="34" charset="0"/>
                <a:cs typeface="Times New Roman" pitchFamily="18" charset="0"/>
              </a:rPr>
              <a:t>problema </a:t>
            </a:r>
            <a:r>
              <a:rPr lang="it-IT" b="1" dirty="0">
                <a:solidFill>
                  <a:schemeClr val="bg1"/>
                </a:solidFill>
                <a:latin typeface="Calibri" pitchFamily="34" charset="0"/>
                <a:ea typeface="Calibri" pitchFamily="34" charset="0"/>
                <a:cs typeface="Times New Roman" pitchFamily="18" charset="0"/>
              </a:rPr>
              <a:t>per l’ecosistema del territorio, in quanto la società che la gestisce, attenendosi a quanto imposto dalla normativa vigente, attua un piano di recupero ambientale che mira alla tutela della biodiversità, al fine di offrire un contributo alla protezione ed alla salvaguardia di specie endemiche o a rischio. </a:t>
            </a:r>
          </a:p>
          <a:p>
            <a:pPr algn="just"/>
            <a:r>
              <a:rPr lang="it-IT" b="1" dirty="0">
                <a:solidFill>
                  <a:schemeClr val="bg1"/>
                </a:solidFill>
                <a:latin typeface="Calibri" pitchFamily="34" charset="0"/>
                <a:ea typeface="Calibri" pitchFamily="34" charset="0"/>
                <a:cs typeface="Times New Roman" pitchFamily="18" charset="0"/>
              </a:rPr>
              <a:t>Il recupero ambientale avviene  attraverso  il ripristino del profilo originale del versante, mediante l’utilizzo di terreno vegetale di soprassuolo e successiva messa a dimora di essenze arboree autoctone.</a:t>
            </a:r>
            <a:endParaRPr lang="it-IT" sz="1600" b="1" dirty="0">
              <a:solidFill>
                <a:schemeClr val="bg1"/>
              </a:solidFill>
              <a:latin typeface="Calibri" pitchFamily="34" charset="0"/>
              <a:ea typeface="Calibri" pitchFamily="34" charset="0"/>
              <a:cs typeface="Times New Roman" pitchFamily="18" charset="0"/>
            </a:endParaRPr>
          </a:p>
        </p:txBody>
      </p:sp>
      <p:pic>
        <p:nvPicPr>
          <p:cNvPr id="51207" name="Picture 7" descr="IMG_4664 bis"/>
          <p:cNvPicPr>
            <a:picLocks noChangeAspect="1" noChangeArrowheads="1"/>
          </p:cNvPicPr>
          <p:nvPr/>
        </p:nvPicPr>
        <p:blipFill>
          <a:blip r:embed="rId2" cstate="print"/>
          <a:srcRect/>
          <a:stretch>
            <a:fillRect/>
          </a:stretch>
        </p:blipFill>
        <p:spPr bwMode="auto">
          <a:xfrm>
            <a:off x="2811463" y="2962275"/>
            <a:ext cx="6362700" cy="325278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3" name="Rettangolo 2"/>
          <p:cNvSpPr/>
          <p:nvPr/>
        </p:nvSpPr>
        <p:spPr>
          <a:xfrm>
            <a:off x="139700" y="679450"/>
            <a:ext cx="2546350"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confrontato le carte  topografiche di diversi periodi e, quindi, riconosciuto l’andamento morfologico del territorio nonché le trasformazioni antropiche che lo hanno interessato;</a:t>
            </a:r>
          </a:p>
        </p:txBody>
      </p:sp>
      <p:sp>
        <p:nvSpPr>
          <p:cNvPr id="4" name="CasellaDiTesto 3"/>
          <p:cNvSpPr txBox="1"/>
          <p:nvPr/>
        </p:nvSpPr>
        <p:spPr>
          <a:xfrm>
            <a:off x="885825" y="77788"/>
            <a:ext cx="10228263" cy="523875"/>
          </a:xfrm>
          <a:prstGeom prst="rect">
            <a:avLst/>
          </a:prstGeom>
          <a:noFill/>
        </p:spPr>
        <p:txBody>
          <a:bodyPr>
            <a:spAutoFit/>
          </a:bodyPr>
          <a:lstStyle/>
          <a:p>
            <a:pPr algn="ctr" fontAlgn="auto">
              <a:spcBef>
                <a:spcPts val="0"/>
              </a:spcBef>
              <a:spcAft>
                <a:spcPts val="0"/>
              </a:spcAft>
              <a:defRPr/>
            </a:pPr>
            <a:r>
              <a:rPr lang="it-IT" sz="2800" dirty="0">
                <a:solidFill>
                  <a:srgbClr val="C00000"/>
                </a:solidFill>
                <a:effectLst>
                  <a:outerShdw blurRad="38100" dist="38100" dir="2700000" algn="tl">
                    <a:srgbClr val="000000">
                      <a:alpha val="43137"/>
                    </a:srgbClr>
                  </a:outerShdw>
                </a:effectLst>
                <a:latin typeface="+mn-lt"/>
              </a:rPr>
              <a:t>IL NOSTRO CAMMINO </a:t>
            </a:r>
            <a:r>
              <a:rPr lang="it-IT" sz="2800" dirty="0" err="1">
                <a:solidFill>
                  <a:srgbClr val="C00000"/>
                </a:solidFill>
                <a:effectLst>
                  <a:outerShdw blurRad="38100" dist="38100" dir="2700000" algn="tl">
                    <a:srgbClr val="000000">
                      <a:alpha val="43137"/>
                    </a:srgbClr>
                  </a:outerShdw>
                </a:effectLst>
                <a:latin typeface="+mn-lt"/>
              </a:rPr>
              <a:t>DI</a:t>
            </a:r>
            <a:r>
              <a:rPr lang="it-IT" sz="2800" dirty="0">
                <a:solidFill>
                  <a:srgbClr val="C00000"/>
                </a:solidFill>
                <a:effectLst>
                  <a:outerShdw blurRad="38100" dist="38100" dir="2700000" algn="tl">
                    <a:srgbClr val="000000">
                      <a:alpha val="43137"/>
                    </a:srgbClr>
                  </a:outerShdw>
                </a:effectLst>
                <a:latin typeface="+mn-lt"/>
              </a:rPr>
              <a:t> CONOSCENZA </a:t>
            </a:r>
          </a:p>
        </p:txBody>
      </p:sp>
      <p:cxnSp>
        <p:nvCxnSpPr>
          <p:cNvPr id="5" name="Connettore 2 4"/>
          <p:cNvCxnSpPr/>
          <p:nvPr/>
        </p:nvCxnSpPr>
        <p:spPr>
          <a:xfrm>
            <a:off x="2686050" y="1879600"/>
            <a:ext cx="52070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6" name="Rettangolo 5"/>
          <p:cNvSpPr/>
          <p:nvPr/>
        </p:nvSpPr>
        <p:spPr>
          <a:xfrm>
            <a:off x="3206750" y="698500"/>
            <a:ext cx="2546350" cy="23622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individuato gli attuali proprietari dei suoli, estrapolandoli dalla mappa catastale che abbiamo imparato a  decodificare;</a:t>
            </a:r>
          </a:p>
        </p:txBody>
      </p:sp>
      <p:cxnSp>
        <p:nvCxnSpPr>
          <p:cNvPr id="7" name="Connettore 2 6"/>
          <p:cNvCxnSpPr/>
          <p:nvPr/>
        </p:nvCxnSpPr>
        <p:spPr>
          <a:xfrm>
            <a:off x="5768975" y="1860550"/>
            <a:ext cx="52070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8" name="Rettangolo 7"/>
          <p:cNvSpPr/>
          <p:nvPr/>
        </p:nvSpPr>
        <p:spPr>
          <a:xfrm>
            <a:off x="6286500" y="698500"/>
            <a:ext cx="2546350" cy="23622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ci siamo organizzati in  gruppi  di ricerca: </a:t>
            </a:r>
          </a:p>
          <a:p>
            <a:pPr algn="ctr" fontAlgn="auto">
              <a:spcBef>
                <a:spcPts val="0"/>
              </a:spcBef>
              <a:spcAft>
                <a:spcPts val="0"/>
              </a:spcAft>
              <a:defRPr/>
            </a:pPr>
            <a:r>
              <a:rPr lang="it-IT" sz="1600" dirty="0"/>
              <a:t> 1°:studio </a:t>
            </a:r>
            <a:r>
              <a:rPr lang="it-IT" sz="1600" dirty="0" err="1"/>
              <a:t>storico-geologico-ambientale</a:t>
            </a:r>
            <a:r>
              <a:rPr lang="it-IT" sz="1600" dirty="0"/>
              <a:t>  </a:t>
            </a:r>
          </a:p>
          <a:p>
            <a:pPr algn="ctr" fontAlgn="auto">
              <a:spcBef>
                <a:spcPts val="0"/>
              </a:spcBef>
              <a:spcAft>
                <a:spcPts val="0"/>
              </a:spcAft>
              <a:defRPr/>
            </a:pPr>
            <a:endParaRPr lang="it-IT" sz="1200" dirty="0"/>
          </a:p>
          <a:p>
            <a:pPr algn="ctr" fontAlgn="auto">
              <a:spcBef>
                <a:spcPts val="0"/>
              </a:spcBef>
              <a:spcAft>
                <a:spcPts val="0"/>
              </a:spcAft>
              <a:defRPr/>
            </a:pPr>
            <a:r>
              <a:rPr lang="it-IT" sz="1600" dirty="0"/>
              <a:t>2: peculiarità e valenze  </a:t>
            </a:r>
          </a:p>
          <a:p>
            <a:pPr algn="ctr" fontAlgn="auto">
              <a:spcBef>
                <a:spcPts val="0"/>
              </a:spcBef>
              <a:spcAft>
                <a:spcPts val="0"/>
              </a:spcAft>
              <a:defRPr/>
            </a:pPr>
            <a:endParaRPr lang="it-IT" sz="1200" dirty="0"/>
          </a:p>
          <a:p>
            <a:pPr algn="ctr" fontAlgn="auto">
              <a:spcBef>
                <a:spcPts val="0"/>
              </a:spcBef>
              <a:spcAft>
                <a:spcPts val="0"/>
              </a:spcAft>
              <a:defRPr/>
            </a:pPr>
            <a:r>
              <a:rPr lang="it-IT" sz="1600" dirty="0"/>
              <a:t>3°:minacce alla biodiversità;</a:t>
            </a:r>
          </a:p>
          <a:p>
            <a:pPr algn="ctr" fontAlgn="auto">
              <a:spcBef>
                <a:spcPts val="0"/>
              </a:spcBef>
              <a:spcAft>
                <a:spcPts val="0"/>
              </a:spcAft>
              <a:defRPr/>
            </a:pPr>
            <a:endParaRPr lang="it-IT" sz="1600" dirty="0"/>
          </a:p>
        </p:txBody>
      </p:sp>
      <p:cxnSp>
        <p:nvCxnSpPr>
          <p:cNvPr id="9" name="Connettore 2 8"/>
          <p:cNvCxnSpPr/>
          <p:nvPr/>
        </p:nvCxnSpPr>
        <p:spPr>
          <a:xfrm>
            <a:off x="8832850" y="1879600"/>
            <a:ext cx="52070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1" name="Rettangolo 10"/>
          <p:cNvSpPr/>
          <p:nvPr/>
        </p:nvSpPr>
        <p:spPr>
          <a:xfrm>
            <a:off x="9350375" y="698500"/>
            <a:ext cx="2546350" cy="23622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organizzato una bacheca in classe nella quale abbiamo esposto il materiale raccolto;</a:t>
            </a:r>
          </a:p>
          <a:p>
            <a:pPr algn="ctr" fontAlgn="auto">
              <a:spcBef>
                <a:spcPts val="0"/>
              </a:spcBef>
              <a:spcAft>
                <a:spcPts val="0"/>
              </a:spcAft>
              <a:defRPr/>
            </a:pPr>
            <a:endParaRPr lang="it-IT" sz="1600" dirty="0"/>
          </a:p>
        </p:txBody>
      </p:sp>
      <p:cxnSp>
        <p:nvCxnSpPr>
          <p:cNvPr id="12" name="Connettore 2 11"/>
          <p:cNvCxnSpPr/>
          <p:nvPr/>
        </p:nvCxnSpPr>
        <p:spPr>
          <a:xfrm>
            <a:off x="10593388" y="3060700"/>
            <a:ext cx="30162" cy="611188"/>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4" name="Rettangolo 13"/>
          <p:cNvSpPr/>
          <p:nvPr/>
        </p:nvSpPr>
        <p:spPr>
          <a:xfrm>
            <a:off x="9320213" y="3671888"/>
            <a:ext cx="2546350" cy="29479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visitato il sito più volte, la   prima  con l’ausilio delle guide del Parco, scattato foto e osservato in loco i tanti problemi che minacciano l’habitat, le specie vegetali e l’aspetto del suolo,incontrato i proprietari dei terreni  illustrando loro le schede faunistiche e floristiche</a:t>
            </a:r>
          </a:p>
        </p:txBody>
      </p:sp>
      <p:cxnSp>
        <p:nvCxnSpPr>
          <p:cNvPr id="15" name="Connettore 2 14"/>
          <p:cNvCxnSpPr/>
          <p:nvPr/>
        </p:nvCxnSpPr>
        <p:spPr>
          <a:xfrm flipH="1">
            <a:off x="8832850" y="4859338"/>
            <a:ext cx="487363"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7" name="Rettangolo 16"/>
          <p:cNvSpPr/>
          <p:nvPr/>
        </p:nvSpPr>
        <p:spPr>
          <a:xfrm>
            <a:off x="6284913" y="3302000"/>
            <a:ext cx="2546350" cy="33035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incontrato i rappresentanti delle associazioni agricole presenti  sul territorio, discutendo sulle modalità di sensibilizzazione dei propri iscritti sulle modalità di conduzione delle colture rispettando l’ambiente.</a:t>
            </a:r>
          </a:p>
          <a:p>
            <a:pPr algn="ctr" fontAlgn="auto">
              <a:spcBef>
                <a:spcPts val="0"/>
              </a:spcBef>
              <a:spcAft>
                <a:spcPts val="0"/>
              </a:spcAft>
              <a:defRPr/>
            </a:pPr>
            <a:r>
              <a:rPr lang="it-IT" sz="1600" dirty="0"/>
              <a:t>Incontrando gli allevatori  abbiamo illustrato loro le peculiarità del sito ed invitato a segnalare  eventuali problematiche</a:t>
            </a:r>
          </a:p>
        </p:txBody>
      </p:sp>
      <p:cxnSp>
        <p:nvCxnSpPr>
          <p:cNvPr id="18" name="Connettore 2 17"/>
          <p:cNvCxnSpPr/>
          <p:nvPr/>
        </p:nvCxnSpPr>
        <p:spPr>
          <a:xfrm flipH="1">
            <a:off x="5810250" y="4852988"/>
            <a:ext cx="487363"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9" name="Rettangolo 18"/>
          <p:cNvSpPr/>
          <p:nvPr/>
        </p:nvSpPr>
        <p:spPr>
          <a:xfrm>
            <a:off x="139700" y="3671888"/>
            <a:ext cx="5656263" cy="29337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just" fontAlgn="auto">
              <a:spcBef>
                <a:spcPts val="0"/>
              </a:spcBef>
              <a:spcAft>
                <a:spcPts val="0"/>
              </a:spcAft>
              <a:defRPr/>
            </a:pPr>
            <a:r>
              <a:rPr lang="it-IT" sz="1600" dirty="0"/>
              <a:t> ogni gruppo ha relazionato sull’argomento studiato, discusso collegialmente su come proteggere e valorizzare il sito e deciso di:</a:t>
            </a:r>
          </a:p>
          <a:p>
            <a:pPr marL="285750" indent="-285750" algn="just" fontAlgn="auto">
              <a:spcBef>
                <a:spcPts val="0"/>
              </a:spcBef>
              <a:spcAft>
                <a:spcPts val="0"/>
              </a:spcAft>
              <a:buFont typeface="Arial" panose="020B0604020202020204" pitchFamily="34" charset="0"/>
              <a:buChar char="•"/>
              <a:defRPr/>
            </a:pPr>
            <a:r>
              <a:rPr lang="it-IT" sz="1600" dirty="0"/>
              <a:t>Organizzare un evento per far conoscere alla cittadinanza cos’è un </a:t>
            </a:r>
            <a:r>
              <a:rPr lang="it-IT" sz="1600" dirty="0" err="1"/>
              <a:t>S.I.C.</a:t>
            </a:r>
            <a:r>
              <a:rPr lang="it-IT" sz="1600" dirty="0"/>
              <a:t>, quali emergenze caratterizzano “La Petrosa” e sensibilizzare la popolazione  alla sua salvaguardia;</a:t>
            </a:r>
          </a:p>
          <a:p>
            <a:pPr marL="285750" indent="-285750" algn="just" fontAlgn="auto">
              <a:spcBef>
                <a:spcPts val="0"/>
              </a:spcBef>
              <a:spcAft>
                <a:spcPts val="0"/>
              </a:spcAft>
              <a:buFont typeface="Arial" panose="020B0604020202020204" pitchFamily="34" charset="0"/>
              <a:buChar char="•"/>
              <a:defRPr/>
            </a:pPr>
            <a:r>
              <a:rPr lang="it-IT" sz="1600" dirty="0"/>
              <a:t>Esaltare la bellezza del luogo attraverso una mostra fotografica;</a:t>
            </a:r>
          </a:p>
          <a:p>
            <a:pPr marL="285750" indent="-285750" algn="just" fontAlgn="auto">
              <a:spcBef>
                <a:spcPts val="0"/>
              </a:spcBef>
              <a:spcAft>
                <a:spcPts val="0"/>
              </a:spcAft>
              <a:buFont typeface="Arial" panose="020B0604020202020204" pitchFamily="34" charset="0"/>
              <a:buChar char="•"/>
              <a:defRPr/>
            </a:pPr>
            <a:r>
              <a:rPr lang="it-IT" sz="1600" dirty="0"/>
              <a:t>Valorizzare il luogo con la individuazione di un percorso naturalistico centrato sulle orchidee selvatiche;</a:t>
            </a:r>
          </a:p>
        </p:txBody>
      </p:sp>
      <p:sp>
        <p:nvSpPr>
          <p:cNvPr id="20" name="Freccia in giù 19"/>
          <p:cNvSpPr/>
          <p:nvPr/>
        </p:nvSpPr>
        <p:spPr>
          <a:xfrm>
            <a:off x="2597150" y="6351588"/>
            <a:ext cx="369888" cy="506412"/>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63" y="0"/>
            <a:ext cx="12192001"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226" name="Rectangle 2"/>
          <p:cNvSpPr>
            <a:spLocks noChangeArrowheads="1"/>
          </p:cNvSpPr>
          <p:nvPr/>
        </p:nvSpPr>
        <p:spPr bwMode="auto">
          <a:xfrm>
            <a:off x="36513" y="808038"/>
            <a:ext cx="12192000" cy="6134100"/>
          </a:xfrm>
          <a:prstGeom prst="rect">
            <a:avLst/>
          </a:prstGeom>
          <a:noFill/>
          <a:ln w="9525">
            <a:noFill/>
            <a:miter lim="800000"/>
            <a:headEnd/>
            <a:tailEnd/>
          </a:ln>
        </p:spPr>
        <p:txBody>
          <a:bodyPr anchor="ctr">
            <a:spAutoFit/>
          </a:bodyPr>
          <a:lstStyle/>
          <a:p>
            <a:pPr algn="just" eaLnBrk="0" hangingPunct="0"/>
            <a:r>
              <a:rPr lang="it-IT" b="1">
                <a:solidFill>
                  <a:schemeClr val="bg1"/>
                </a:solidFill>
                <a:latin typeface="Calibri" pitchFamily="34" charset="0"/>
                <a:ea typeface="Calibri" pitchFamily="34" charset="0"/>
                <a:cs typeface="Times New Roman" pitchFamily="18" charset="0"/>
              </a:rPr>
              <a:t>Oggi nella zona della Petrosa abbiamo solo una piccola presenza residuale della vegetazione che vi aveva dimora in antichità: il frassino, il carpino, la quercia e il pero selvatico. Queste piante sono state sostitute dai pini. Nella seconda metà degli anni ‘70 l’AFOR (Azienda Forestale Regionale) ha avviato un’azione di rimboschimento con conifere, estranee al contesto locale. I nuovi boschi ricadono ai margini dell’area SIC e si stanno diffondendo rapidamente in modo disordinato anche grazie all’azione degli incendi che favoriscono la propagazione dei semi.  E’ da segnalare che nelle zone popolate con conifere  viene modificata la struttura chimica del suolo che diventa più acida. E’ urgente, quindi, un intervento per “ isolare” i pini che stanno nascendo in numero sempre maggiore anche nel SIC. e specie messe a dimora sono due: il Pino Domestico e il Pino D’Aleppo.</a:t>
            </a:r>
          </a:p>
          <a:p>
            <a:pPr algn="just" eaLnBrk="0" hangingPunct="0"/>
            <a:endParaRPr lang="it-IT" b="1">
              <a:solidFill>
                <a:schemeClr val="bg1"/>
              </a:solidFill>
              <a:latin typeface="Calibri" pitchFamily="34" charset="0"/>
              <a:ea typeface="Calibri" pitchFamily="34" charset="0"/>
              <a:cs typeface="Times New Roman" pitchFamily="18" charset="0"/>
            </a:endParaRPr>
          </a:p>
          <a:p>
            <a:pPr algn="just" eaLnBrk="0" hangingPunct="0"/>
            <a:endParaRPr lang="it-IT" b="1">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endParaRPr lang="it-IT">
              <a:latin typeface="Calibri" pitchFamily="34" charset="0"/>
              <a:ea typeface="Calibri" pitchFamily="34" charset="0"/>
              <a:cs typeface="Times New Roman" pitchFamily="18" charset="0"/>
            </a:endParaRPr>
          </a:p>
          <a:p>
            <a:pPr algn="just" eaLnBrk="0" hangingPunct="0"/>
            <a:r>
              <a:rPr lang="it-IT" b="1">
                <a:solidFill>
                  <a:schemeClr val="bg1"/>
                </a:solidFill>
                <a:latin typeface="Calibri" pitchFamily="34" charset="0"/>
                <a:ea typeface="Calibri" pitchFamily="34" charset="0"/>
                <a:cs typeface="Times New Roman" pitchFamily="18" charset="0"/>
              </a:rPr>
              <a:t>• Pino Domestico:  può arrivare fino a 25 metri di altezza, è costituito da un tronco corto e da una grande chioma espansa a globo. La corteccia è spessa, di colore marrone - rossiccio con delle fessure in placche verticali. Le foglie sono costituite da aghi flessibili, sistemati in coppie di due. I semi, che si trovano all’interno delle pigne, vengono generalmente dispersi dagli uccelli. E’ tipico delle zone costiere e mediterranee e ha difficoltà a bruciare velocemente;</a:t>
            </a:r>
          </a:p>
          <a:p>
            <a:pPr algn="just" eaLnBrk="0" hangingPunct="0"/>
            <a:endParaRPr lang="it-IT" b="1">
              <a:solidFill>
                <a:schemeClr val="bg1"/>
              </a:solidFill>
              <a:latin typeface="Calibri" pitchFamily="34" charset="0"/>
              <a:ea typeface="Calibri" pitchFamily="34" charset="0"/>
              <a:cs typeface="Times New Roman" pitchFamily="18" charset="0"/>
            </a:endParaRPr>
          </a:p>
        </p:txBody>
      </p:sp>
      <p:sp>
        <p:nvSpPr>
          <p:cNvPr id="5" name="CasellaDiTesto 4"/>
          <p:cNvSpPr txBox="1"/>
          <p:nvPr/>
        </p:nvSpPr>
        <p:spPr>
          <a:xfrm>
            <a:off x="977900" y="58738"/>
            <a:ext cx="10226675"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LE SCELTE SBAGLIATE IN MATERIA DI RIMBOSCHIMENTO</a:t>
            </a:r>
          </a:p>
        </p:txBody>
      </p:sp>
      <p:pic>
        <p:nvPicPr>
          <p:cNvPr id="52228" name="Immagine 7" descr="100_4319"/>
          <p:cNvPicPr>
            <a:picLocks noChangeAspect="1" noChangeArrowheads="1"/>
          </p:cNvPicPr>
          <p:nvPr/>
        </p:nvPicPr>
        <p:blipFill>
          <a:blip r:embed="rId2" cstate="print"/>
          <a:srcRect/>
          <a:stretch>
            <a:fillRect/>
          </a:stretch>
        </p:blipFill>
        <p:spPr bwMode="auto">
          <a:xfrm>
            <a:off x="977900" y="2981325"/>
            <a:ext cx="3930650" cy="2492375"/>
          </a:xfrm>
          <a:prstGeom prst="rect">
            <a:avLst/>
          </a:prstGeom>
          <a:noFill/>
          <a:ln w="9525">
            <a:noFill/>
            <a:miter lim="800000"/>
            <a:headEnd/>
            <a:tailEnd/>
          </a:ln>
        </p:spPr>
      </p:pic>
      <p:pic>
        <p:nvPicPr>
          <p:cNvPr id="52229" name="Immagine 6" descr="100_4302"/>
          <p:cNvPicPr>
            <a:picLocks noChangeAspect="1" noChangeArrowheads="1"/>
          </p:cNvPicPr>
          <p:nvPr/>
        </p:nvPicPr>
        <p:blipFill>
          <a:blip r:embed="rId3" cstate="print"/>
          <a:srcRect/>
          <a:stretch>
            <a:fillRect/>
          </a:stretch>
        </p:blipFill>
        <p:spPr bwMode="auto">
          <a:xfrm>
            <a:off x="7194550" y="2981325"/>
            <a:ext cx="4010025" cy="2492375"/>
          </a:xfrm>
          <a:prstGeom prst="rect">
            <a:avLst/>
          </a:prstGeom>
          <a:noFill/>
          <a:ln w="9525">
            <a:noFill/>
            <a:miter lim="800000"/>
            <a:headEnd/>
            <a:tailEnd/>
          </a:ln>
        </p:spPr>
      </p:pic>
      <p:sp>
        <p:nvSpPr>
          <p:cNvPr id="10" name="Rettangolo 9"/>
          <p:cNvSpPr/>
          <p:nvPr/>
        </p:nvSpPr>
        <p:spPr>
          <a:xfrm>
            <a:off x="977900" y="5103813"/>
            <a:ext cx="4019550" cy="339725"/>
          </a:xfrm>
          <a:prstGeom prst="rect">
            <a:avLst/>
          </a:prstGeom>
        </p:spPr>
        <p:txBody>
          <a:bodyPr wrap="none">
            <a:spAutoFit/>
          </a:bodyPr>
          <a:lstStyle/>
          <a:p>
            <a:pPr fontAlgn="auto">
              <a:spcBef>
                <a:spcPts val="0"/>
              </a:spcBef>
              <a:spcAft>
                <a:spcPts val="0"/>
              </a:spcAft>
              <a:defRPr/>
            </a:pPr>
            <a:r>
              <a:rPr lang="it-IT" sz="1600" i="1" dirty="0">
                <a:solidFill>
                  <a:schemeClr val="bg1"/>
                </a:solidFill>
                <a:effectLst>
                  <a:outerShdw blurRad="38100" dist="38100" dir="2700000" algn="tl">
                    <a:srgbClr val="000000">
                      <a:alpha val="43137"/>
                    </a:srgbClr>
                  </a:outerShdw>
                </a:effectLst>
                <a:latin typeface="+mn-lt"/>
                <a:ea typeface="Calibri" panose="020F0502020204030204" pitchFamily="34" charset="0"/>
              </a:rPr>
              <a:t>Settore di rimboschimento con Pino domestico</a:t>
            </a:r>
            <a:endParaRPr lang="it-IT" sz="1600" dirty="0">
              <a:solidFill>
                <a:schemeClr val="bg1"/>
              </a:solidFill>
              <a:effectLst>
                <a:outerShdw blurRad="38100" dist="38100" dir="2700000" algn="tl">
                  <a:srgbClr val="000000">
                    <a:alpha val="43137"/>
                  </a:srgbClr>
                </a:outerShdw>
              </a:effectLst>
              <a:latin typeface="+mn-lt"/>
            </a:endParaRPr>
          </a:p>
        </p:txBody>
      </p:sp>
      <p:sp>
        <p:nvSpPr>
          <p:cNvPr id="13" name="Rettangolo 12"/>
          <p:cNvSpPr/>
          <p:nvPr/>
        </p:nvSpPr>
        <p:spPr>
          <a:xfrm>
            <a:off x="7194550" y="4889500"/>
            <a:ext cx="4010025" cy="584200"/>
          </a:xfrm>
          <a:prstGeom prst="rect">
            <a:avLst/>
          </a:prstGeom>
        </p:spPr>
        <p:txBody>
          <a:bodyPr>
            <a:spAutoFit/>
          </a:bodyPr>
          <a:lstStyle/>
          <a:p>
            <a:pPr fontAlgn="auto">
              <a:spcBef>
                <a:spcPts val="0"/>
              </a:spcBef>
              <a:spcAft>
                <a:spcPts val="0"/>
              </a:spcAft>
              <a:defRPr/>
            </a:pPr>
            <a:r>
              <a:rPr lang="it-IT" sz="1600" i="1" dirty="0">
                <a:solidFill>
                  <a:schemeClr val="bg1"/>
                </a:solidFill>
                <a:effectLst>
                  <a:outerShdw blurRad="38100" dist="38100" dir="2700000" algn="tl">
                    <a:srgbClr val="000000">
                      <a:alpha val="43137"/>
                    </a:srgbClr>
                  </a:outerShdw>
                </a:effectLst>
                <a:latin typeface="+mn-lt"/>
                <a:ea typeface="Calibri" panose="020F0502020204030204" pitchFamily="34" charset="0"/>
              </a:rPr>
              <a:t>Resti delle </a:t>
            </a:r>
            <a:r>
              <a:rPr lang="it-IT" sz="1600" i="1" dirty="0" err="1">
                <a:solidFill>
                  <a:schemeClr val="bg1"/>
                </a:solidFill>
                <a:effectLst>
                  <a:outerShdw blurRad="38100" dist="38100" dir="2700000" algn="tl">
                    <a:srgbClr val="000000">
                      <a:alpha val="43137"/>
                    </a:srgbClr>
                  </a:outerShdw>
                </a:effectLst>
                <a:latin typeface="+mn-lt"/>
                <a:ea typeface="Calibri" panose="020F0502020204030204" pitchFamily="34" charset="0"/>
              </a:rPr>
              <a:t>gradonature</a:t>
            </a:r>
            <a:r>
              <a:rPr lang="it-IT" sz="1600" i="1" dirty="0">
                <a:solidFill>
                  <a:schemeClr val="bg1"/>
                </a:solidFill>
                <a:effectLst>
                  <a:outerShdw blurRad="38100" dist="38100" dir="2700000" algn="tl">
                    <a:srgbClr val="000000">
                      <a:alpha val="43137"/>
                    </a:srgbClr>
                  </a:outerShdw>
                </a:effectLst>
                <a:latin typeface="+mn-lt"/>
                <a:ea typeface="Calibri" panose="020F0502020204030204" pitchFamily="34" charset="0"/>
              </a:rPr>
              <a:t> del rimboschimento, interessate da vasti incendi</a:t>
            </a:r>
            <a:endParaRPr lang="it-IT" sz="16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4763"/>
            <a:ext cx="12192000" cy="685800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3250" name="Rettangolo 1"/>
          <p:cNvSpPr>
            <a:spLocks noChangeArrowheads="1"/>
          </p:cNvSpPr>
          <p:nvPr/>
        </p:nvSpPr>
        <p:spPr bwMode="auto">
          <a:xfrm>
            <a:off x="265113" y="4840288"/>
            <a:ext cx="11926887" cy="1465262"/>
          </a:xfrm>
          <a:prstGeom prst="rect">
            <a:avLst/>
          </a:prstGeom>
          <a:noFill/>
          <a:ln w="9525">
            <a:noFill/>
            <a:miter lim="800000"/>
            <a:headEnd/>
            <a:tailEnd/>
          </a:ln>
        </p:spPr>
        <p:txBody>
          <a:bodyPr>
            <a:spAutoFit/>
          </a:bodyPr>
          <a:lstStyle/>
          <a:p>
            <a:pPr algn="just" eaLnBrk="0" hangingPunct="0"/>
            <a:r>
              <a:rPr lang="it-IT" b="1">
                <a:solidFill>
                  <a:schemeClr val="bg1"/>
                </a:solidFill>
                <a:latin typeface="Calibri" pitchFamily="34" charset="0"/>
                <a:ea typeface="Calibri" pitchFamily="34" charset="0"/>
                <a:cs typeface="Times New Roman" pitchFamily="18" charset="0"/>
              </a:rPr>
              <a:t>Pino D’Aleppo</a:t>
            </a:r>
            <a:r>
              <a:rPr lang="it-IT">
                <a:solidFill>
                  <a:schemeClr val="bg1"/>
                </a:solidFill>
                <a:latin typeface="Calibri" pitchFamily="34" charset="0"/>
                <a:ea typeface="Calibri" pitchFamily="34" charset="0"/>
                <a:cs typeface="Times New Roman" pitchFamily="18" charset="0"/>
              </a:rPr>
              <a:t>: può raggiungere i 25 metri di altezza.  Il tronco può raggiungere un diametro di circa 60 centimetri. La corteccia è rossastra, le sue squame sono gradatamente più sottili verso l’alto. Le foglie, aghiformi, morbide e di colore verde chiaro, sono riunite in mazzetti di due. I fiori maturano nel periodo che va dal mese di marzo al mese di maggio. Gli strobili si aprono con lentezza di solito nel corso di qualche anno, oppure, più rapidamente, con il calore provocato da un incendio. Vive nelle zone molte calde ed è resistente alla siccità. </a:t>
            </a:r>
          </a:p>
        </p:txBody>
      </p:sp>
      <p:sp>
        <p:nvSpPr>
          <p:cNvPr id="4" name="CasellaDiTesto 3"/>
          <p:cNvSpPr txBox="1"/>
          <p:nvPr/>
        </p:nvSpPr>
        <p:spPr>
          <a:xfrm>
            <a:off x="982663" y="158750"/>
            <a:ext cx="10226675" cy="579438"/>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LE SCELTE SBAGLIATE IN MATERIA DI RIMBOSCHIMENTO</a:t>
            </a:r>
          </a:p>
        </p:txBody>
      </p:sp>
      <p:pic>
        <p:nvPicPr>
          <p:cNvPr id="53252" name="Immagine 4" descr="100_4284"/>
          <p:cNvPicPr>
            <a:picLocks noChangeAspect="1" noChangeArrowheads="1"/>
          </p:cNvPicPr>
          <p:nvPr/>
        </p:nvPicPr>
        <p:blipFill>
          <a:blip r:embed="rId2" cstate="print"/>
          <a:srcRect/>
          <a:stretch>
            <a:fillRect/>
          </a:stretch>
        </p:blipFill>
        <p:spPr bwMode="auto">
          <a:xfrm>
            <a:off x="1327150" y="906463"/>
            <a:ext cx="3541713" cy="3719512"/>
          </a:xfrm>
          <a:prstGeom prst="rect">
            <a:avLst/>
          </a:prstGeom>
          <a:noFill/>
          <a:ln w="9525">
            <a:noFill/>
            <a:miter lim="800000"/>
            <a:headEnd/>
            <a:tailEnd/>
          </a:ln>
        </p:spPr>
      </p:pic>
      <p:pic>
        <p:nvPicPr>
          <p:cNvPr id="53253" name="Immagine 5" descr="100_4285"/>
          <p:cNvPicPr>
            <a:picLocks noChangeAspect="1" noChangeArrowheads="1"/>
          </p:cNvPicPr>
          <p:nvPr/>
        </p:nvPicPr>
        <p:blipFill>
          <a:blip r:embed="rId3" cstate="print"/>
          <a:srcRect/>
          <a:stretch>
            <a:fillRect/>
          </a:stretch>
        </p:blipFill>
        <p:spPr bwMode="auto">
          <a:xfrm>
            <a:off x="7231063" y="906463"/>
            <a:ext cx="3541712" cy="3719512"/>
          </a:xfrm>
          <a:prstGeom prst="rect">
            <a:avLst/>
          </a:prstGeom>
          <a:noFill/>
          <a:ln w="9525">
            <a:noFill/>
            <a:miter lim="800000"/>
            <a:headEnd/>
            <a:tailEnd/>
          </a:ln>
        </p:spPr>
      </p:pic>
      <p:sp>
        <p:nvSpPr>
          <p:cNvPr id="53254" name="Rettangolo 6"/>
          <p:cNvSpPr>
            <a:spLocks noChangeArrowheads="1"/>
          </p:cNvSpPr>
          <p:nvPr/>
        </p:nvSpPr>
        <p:spPr bwMode="auto">
          <a:xfrm>
            <a:off x="7231063" y="4029075"/>
            <a:ext cx="3968750" cy="585788"/>
          </a:xfrm>
          <a:prstGeom prst="rect">
            <a:avLst/>
          </a:prstGeom>
          <a:noFill/>
          <a:ln w="9525">
            <a:noFill/>
            <a:miter lim="800000"/>
            <a:headEnd/>
            <a:tailEnd/>
          </a:ln>
        </p:spPr>
        <p:txBody>
          <a:bodyPr>
            <a:spAutoFit/>
          </a:bodyPr>
          <a:lstStyle/>
          <a:p>
            <a:r>
              <a:rPr lang="it-IT" sz="1600" i="1">
                <a:solidFill>
                  <a:schemeClr val="bg1"/>
                </a:solidFill>
                <a:latin typeface="Calibri" pitchFamily="34" charset="0"/>
              </a:rPr>
              <a:t>Settore a valle del rimboschimento con evidente diffusione di giovani piante</a:t>
            </a:r>
            <a:endParaRPr lang="it-IT" sz="1600">
              <a:solidFill>
                <a:schemeClr val="bg1"/>
              </a:solidFill>
              <a:latin typeface="Calibri" pitchFamily="34" charset="0"/>
            </a:endParaRPr>
          </a:p>
        </p:txBody>
      </p:sp>
      <p:sp>
        <p:nvSpPr>
          <p:cNvPr id="8" name="Rettangolo 7"/>
          <p:cNvSpPr/>
          <p:nvPr/>
        </p:nvSpPr>
        <p:spPr>
          <a:xfrm>
            <a:off x="1330325" y="4275138"/>
            <a:ext cx="3146425" cy="339725"/>
          </a:xfrm>
          <a:prstGeom prst="rect">
            <a:avLst/>
          </a:prstGeom>
        </p:spPr>
        <p:txBody>
          <a:bodyPr wrap="none">
            <a:spAutoFit/>
          </a:bodyPr>
          <a:lstStyle/>
          <a:p>
            <a:pPr fontAlgn="auto">
              <a:spcBef>
                <a:spcPts val="0"/>
              </a:spcBef>
              <a:spcAft>
                <a:spcPts val="0"/>
              </a:spcAft>
              <a:defRPr/>
            </a:pPr>
            <a:r>
              <a:rPr lang="it-IT" sz="1600" i="1" dirty="0">
                <a:solidFill>
                  <a:schemeClr val="bg1"/>
                </a:solidFill>
                <a:effectLst>
                  <a:outerShdw blurRad="38100" dist="38100" dir="2700000" algn="tl">
                    <a:srgbClr val="000000">
                      <a:alpha val="43137"/>
                    </a:srgbClr>
                  </a:outerShdw>
                </a:effectLst>
                <a:latin typeface="+mn-lt"/>
                <a:ea typeface="Calibri" panose="020F0502020204030204" pitchFamily="34" charset="0"/>
              </a:rPr>
              <a:t>Giovane esemplare di pino d’Aleppo</a:t>
            </a:r>
            <a:endParaRPr lang="it-IT" sz="16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982663" y="174625"/>
            <a:ext cx="10226675" cy="1066800"/>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AVANZATA DELLE GINESTRE…SEGNALE DI DESERTIFICAZIONE</a:t>
            </a:r>
          </a:p>
        </p:txBody>
      </p:sp>
      <p:sp>
        <p:nvSpPr>
          <p:cNvPr id="56323" name="Rettangolo 5"/>
          <p:cNvSpPr>
            <a:spLocks noChangeArrowheads="1"/>
          </p:cNvSpPr>
          <p:nvPr/>
        </p:nvSpPr>
        <p:spPr bwMode="auto">
          <a:xfrm>
            <a:off x="673100" y="1160463"/>
            <a:ext cx="10796588" cy="338137"/>
          </a:xfrm>
          <a:prstGeom prst="rect">
            <a:avLst/>
          </a:prstGeom>
          <a:noFill/>
          <a:ln w="9525">
            <a:noFill/>
            <a:miter lim="800000"/>
            <a:headEnd/>
            <a:tailEnd/>
          </a:ln>
        </p:spPr>
        <p:txBody>
          <a:bodyPr>
            <a:spAutoFit/>
          </a:bodyPr>
          <a:lstStyle/>
          <a:p>
            <a:pPr algn="just">
              <a:spcAft>
                <a:spcPts val="1000"/>
              </a:spcAft>
            </a:pPr>
            <a:endParaRPr lang="it-IT" sz="1600">
              <a:latin typeface="Calibri" pitchFamily="34" charset="0"/>
              <a:ea typeface="Calibri" pitchFamily="34" charset="0"/>
              <a:cs typeface="Times New Roman" pitchFamily="18" charset="0"/>
            </a:endParaRPr>
          </a:p>
        </p:txBody>
      </p:sp>
      <p:pic>
        <p:nvPicPr>
          <p:cNvPr id="8" name="Immagine 7" descr="L'avanzata della ginestra"/>
          <p:cNvPicPr/>
          <p:nvPr/>
        </p:nvPicPr>
        <p:blipFill>
          <a:blip r:embed="rId2" cstate="print"/>
          <a:srcRect/>
          <a:stretch>
            <a:fillRect/>
          </a:stretch>
        </p:blipFill>
        <p:spPr bwMode="auto">
          <a:xfrm>
            <a:off x="672353" y="1283368"/>
            <a:ext cx="5503858" cy="4294916"/>
          </a:xfrm>
          <a:prstGeom prst="rect">
            <a:avLst/>
          </a:prstGeom>
          <a:solidFill>
            <a:srgbClr val="FFFFFF">
              <a:shade val="85000"/>
            </a:srgbClr>
          </a:solidFill>
          <a:ln>
            <a:noFill/>
          </a:ln>
          <a:effectLst>
            <a:reflection blurRad="12700" stA="38000" endPos="28000" dist="5000" dir="5400000" sy="-100000" algn="bl" rotWithShape="0"/>
          </a:effectLst>
        </p:spPr>
      </p:pic>
      <p:sp>
        <p:nvSpPr>
          <p:cNvPr id="7" name="Rettangolo 6"/>
          <p:cNvSpPr/>
          <p:nvPr/>
        </p:nvSpPr>
        <p:spPr>
          <a:xfrm>
            <a:off x="672353" y="5578284"/>
            <a:ext cx="3527376" cy="369332"/>
          </a:xfrm>
          <a:prstGeom prst="rect">
            <a:avLst/>
          </a:prstGeom>
        </p:spPr>
        <p:txBody>
          <a:bodyPr wrap="none">
            <a:spAutoFit/>
          </a:bodyPr>
          <a:lstStyle/>
          <a:p>
            <a:pP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rPr>
              <a:t>Macchia con ginestre predominanti </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9" name="Rettangolo 8"/>
          <p:cNvSpPr/>
          <p:nvPr/>
        </p:nvSpPr>
        <p:spPr>
          <a:xfrm>
            <a:off x="6661484" y="1599583"/>
            <a:ext cx="5045243" cy="3677264"/>
          </a:xfrm>
          <a:prstGeom prst="rect">
            <a:avLst/>
          </a:prstGeom>
          <a:effectLst>
            <a:outerShdw blurRad="57150" dist="19050" dir="5400000" algn="ctr" rotWithShape="0">
              <a:srgbClr val="000000">
                <a:alpha val="63000"/>
              </a:srgbClr>
            </a:outerShdw>
            <a:reflection blurRad="6350" stA="52000" endA="300" endPos="35000" dir="5400000" sy="-100000" algn="bl" rotWithShape="0"/>
          </a:effectLst>
        </p:spPr>
        <p:style>
          <a:lnRef idx="0">
            <a:schemeClr val="accent6"/>
          </a:lnRef>
          <a:fillRef idx="3">
            <a:schemeClr val="accent6"/>
          </a:fillRef>
          <a:effectRef idx="3">
            <a:schemeClr val="accent6"/>
          </a:effectRef>
          <a:fontRef idx="minor">
            <a:schemeClr val="lt1"/>
          </a:fontRef>
        </p:style>
        <p:txBody>
          <a:bodyPr anchor="ctr"/>
          <a:lstStyle/>
          <a:p>
            <a:pPr algn="just" fontAlgn="auto">
              <a:spcBef>
                <a:spcPts val="0"/>
              </a:spcBef>
              <a:spcAft>
                <a:spcPts val="1000"/>
              </a:spcAft>
              <a:defRPr/>
            </a:pPr>
            <a:r>
              <a:rPr lang="it-IT" sz="20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La notevole espansione di questa specie arbustiva è sintomatica dell’abbandono del territorio il quale senza manutenzione operata dai contadini, è soggetto all’invasione di specie a rapida diffusione ed attecchimento</a:t>
            </a:r>
            <a:r>
              <a:rPr lang="it-IT" sz="2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Simbolo quindi di degrado ambientale.</a:t>
            </a:r>
            <a:endParaRPr lang="it-IT"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Rectangle 1"/>
          <p:cNvSpPr>
            <a:spLocks noChangeArrowheads="1"/>
          </p:cNvSpPr>
          <p:nvPr/>
        </p:nvSpPr>
        <p:spPr bwMode="auto">
          <a:xfrm>
            <a:off x="412750" y="1184275"/>
            <a:ext cx="3854450" cy="5310188"/>
          </a:xfrm>
          <a:prstGeom prst="rect">
            <a:avLst/>
          </a:prstGeom>
          <a:noFill/>
          <a:ln>
            <a:noFill/>
          </a:ln>
          <a:effectLst/>
          <a:extLst>
            <a:ext uri="{909E8E84-426E-40DD-AFC4-6F175D3DCCD1}"/>
            <a:ext uri="{91240B29-F687-4F45-9708-019B960494DF}"/>
            <a:ext uri="{AF507438-7753-43E0-B8FC-AC1667EBCBE1}"/>
          </a:extLst>
        </p:spPr>
        <p:txBody>
          <a:bodyPr anchor="ctr">
            <a:spAutoFit/>
          </a:bodyPr>
          <a:lstStyle/>
          <a:p>
            <a:pPr algn="just" eaLnBrk="0" hangingPunct="0"/>
            <a:r>
              <a:rPr lang="it-IT" b="1">
                <a:solidFill>
                  <a:schemeClr val="bg1"/>
                </a:solidFill>
                <a:latin typeface="Calibri" pitchFamily="34" charset="0"/>
                <a:ea typeface="Calibri" pitchFamily="34" charset="0"/>
                <a:cs typeface="Times New Roman" pitchFamily="18" charset="0"/>
              </a:rPr>
              <a:t>Il fenomeno degli incendi è frequente nel territorio  e ogni qualvolta si è verificato ha distrutto numerosi ettari di vegetazione e modificato il paesaggio, colpendo soprattutto le zone con vegetazione erbacea e secca. L’ultimo grande incendio alla Petrosa è avvenuto nell’estate del 2007, ha bruciato diversi ettari di pineta di rimboschimento e provocato  enormi quantità di danni al resto della vegetazione.</a:t>
            </a:r>
          </a:p>
          <a:p>
            <a:pPr algn="just" eaLnBrk="0" hangingPunct="0"/>
            <a:r>
              <a:rPr lang="it-IT" b="1">
                <a:solidFill>
                  <a:schemeClr val="bg1"/>
                </a:solidFill>
                <a:latin typeface="Calibri" pitchFamily="34" charset="0"/>
                <a:ea typeface="Calibri" pitchFamily="34" charset="0"/>
                <a:cs typeface="Times New Roman" pitchFamily="18" charset="0"/>
              </a:rPr>
              <a:t>Paradossalmente il calore provocato dagli incendi fa in modo che le pigne “esplodano” facendo fuoriuscire i semi contenuti all’interno di esse. Questo fenomeno causa la nascita di nuovi esemplari di pini anche se in modo disordinato.</a:t>
            </a:r>
          </a:p>
        </p:txBody>
      </p:sp>
      <p:pic>
        <p:nvPicPr>
          <p:cNvPr id="54275" name="Immagine 3"/>
          <p:cNvPicPr>
            <a:picLocks noChangeAspect="1" noChangeArrowheads="1"/>
          </p:cNvPicPr>
          <p:nvPr/>
        </p:nvPicPr>
        <p:blipFill>
          <a:blip r:embed="rId2" cstate="print"/>
          <a:srcRect/>
          <a:stretch>
            <a:fillRect/>
          </a:stretch>
        </p:blipFill>
        <p:spPr bwMode="auto">
          <a:xfrm>
            <a:off x="4552950" y="1416050"/>
            <a:ext cx="6802438" cy="4025900"/>
          </a:xfrm>
          <a:prstGeom prst="rect">
            <a:avLst/>
          </a:prstGeom>
          <a:noFill/>
          <a:ln w="9525">
            <a:noFill/>
            <a:miter lim="800000"/>
            <a:headEnd/>
            <a:tailEnd/>
          </a:ln>
        </p:spPr>
      </p:pic>
      <p:sp>
        <p:nvSpPr>
          <p:cNvPr id="5" name="Rettangolo 4"/>
          <p:cNvSpPr/>
          <p:nvPr/>
        </p:nvSpPr>
        <p:spPr>
          <a:xfrm>
            <a:off x="4553715" y="5566464"/>
            <a:ext cx="6561761" cy="369332"/>
          </a:xfrm>
          <a:prstGeom prst="rect">
            <a:avLst/>
          </a:prstGeom>
        </p:spPr>
        <p:txBody>
          <a:bodyPr>
            <a:spAutoFit/>
          </a:bodyPr>
          <a:lstStyle/>
          <a:p>
            <a:pPr fontAlgn="auto">
              <a:spcBef>
                <a:spcPts val="0"/>
              </a:spcBef>
              <a:spcAft>
                <a:spcPts val="0"/>
              </a:spcAft>
              <a:defRPr/>
            </a:pPr>
            <a:r>
              <a:rPr lang="it-IT"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cs typeface="Times New Roman" panose="02020603050405020304" pitchFamily="18" charset="0"/>
              </a:rPr>
              <a:t>Canadair in azione per spegnere un incendio a monte della Petrosa</a:t>
            </a:r>
            <a:endParaRPr lang="it-IT"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alibri" panose="020F0502020204030204" pitchFamily="34" charset="0"/>
              <a:cs typeface="Times New Roman" panose="02020603050405020304" pitchFamily="18" charset="0"/>
            </a:endParaRPr>
          </a:p>
        </p:txBody>
      </p:sp>
      <p:sp>
        <p:nvSpPr>
          <p:cNvPr id="6" name="CasellaDiTesto 5"/>
          <p:cNvSpPr txBox="1"/>
          <p:nvPr/>
        </p:nvSpPr>
        <p:spPr>
          <a:xfrm>
            <a:off x="889000" y="298450"/>
            <a:ext cx="10226675" cy="641350"/>
          </a:xfrm>
          <a:prstGeom prst="rect">
            <a:avLst/>
          </a:prstGeom>
          <a:noFill/>
        </p:spPr>
        <p:txBody>
          <a:bodyPr>
            <a:spAutoFit/>
          </a:bodyPr>
          <a:lstStyle/>
          <a:p>
            <a:pPr algn="ctr"/>
            <a:r>
              <a:rPr lang="it-IT" sz="3600">
                <a:solidFill>
                  <a:schemeClr val="bg1"/>
                </a:solidFill>
                <a:effectLst>
                  <a:outerShdw blurRad="38100" dist="38100" dir="2700000" algn="tl">
                    <a:srgbClr val="C0C0C0"/>
                  </a:outerShdw>
                </a:effectLst>
                <a:latin typeface="Calibri" pitchFamily="34" charset="0"/>
              </a:rPr>
              <a:t>GLI INCENDI</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 name="CasellaDiTesto 2"/>
          <p:cNvSpPr txBox="1"/>
          <p:nvPr/>
        </p:nvSpPr>
        <p:spPr>
          <a:xfrm>
            <a:off x="139700" y="0"/>
            <a:ext cx="5619750" cy="1077913"/>
          </a:xfrm>
          <a:prstGeom prst="rect">
            <a:avLst/>
          </a:prstGeom>
          <a:noFill/>
        </p:spPr>
        <p:txBody>
          <a:bodyPr>
            <a:spAutoFit/>
          </a:bodyPr>
          <a:lstStyle/>
          <a:p>
            <a:pPr algn="ctr" fontAlgn="auto">
              <a:spcBef>
                <a:spcPts val="0"/>
              </a:spcBef>
              <a:spcAft>
                <a:spcPts val="0"/>
              </a:spcAft>
              <a:defRPr/>
            </a:pPr>
            <a:r>
              <a:rPr lang="it-IT" sz="3200" dirty="0">
                <a:solidFill>
                  <a:schemeClr val="bg1"/>
                </a:solidFill>
                <a:effectLst>
                  <a:outerShdw blurRad="38100" dist="38100" dir="2700000" algn="tl">
                    <a:srgbClr val="000000">
                      <a:alpha val="43137"/>
                    </a:srgbClr>
                  </a:outerShdw>
                </a:effectLst>
                <a:latin typeface="+mn-lt"/>
              </a:rPr>
              <a:t>ARPACAL…L’OCCHIO VIGILE SULLA PETROSA…</a:t>
            </a:r>
          </a:p>
        </p:txBody>
      </p:sp>
      <p:sp>
        <p:nvSpPr>
          <p:cNvPr id="57347" name="Rettangolo 3"/>
          <p:cNvSpPr>
            <a:spLocks noChangeArrowheads="1"/>
          </p:cNvSpPr>
          <p:nvPr/>
        </p:nvSpPr>
        <p:spPr bwMode="auto">
          <a:xfrm>
            <a:off x="0" y="1031875"/>
            <a:ext cx="5635625" cy="5859463"/>
          </a:xfrm>
          <a:prstGeom prst="rect">
            <a:avLst/>
          </a:prstGeom>
          <a:noFill/>
          <a:ln w="9525">
            <a:noFill/>
            <a:miter lim="800000"/>
            <a:headEnd/>
            <a:tailEnd/>
          </a:ln>
        </p:spPr>
        <p:txBody>
          <a:bodyPr>
            <a:spAutoFit/>
          </a:bodyPr>
          <a:lstStyle/>
          <a:p>
            <a:pPr algn="just"/>
            <a:r>
              <a:rPr lang="it-IT" b="1">
                <a:solidFill>
                  <a:schemeClr val="bg1"/>
                </a:solidFill>
                <a:latin typeface="Calibri" pitchFamily="34" charset="0"/>
                <a:ea typeface="Calibri" pitchFamily="34" charset="0"/>
                <a:cs typeface="Times New Roman" pitchFamily="18" charset="0"/>
              </a:rPr>
              <a:t>Dal 2008 è stata istallata nel margine settentrionale del centro abitato, una centralina a cura dell’Italcementi a seguito di una convenzione stipulata con il Comune di Castrovillari, i cui dati sono validati dall’Arpacal.  Essa ha la funzione di monitoraggio dell’aria.</a:t>
            </a:r>
          </a:p>
          <a:p>
            <a:pPr algn="just"/>
            <a:r>
              <a:rPr lang="it-IT" b="1">
                <a:solidFill>
                  <a:schemeClr val="bg1"/>
                </a:solidFill>
                <a:latin typeface="Calibri" pitchFamily="34" charset="0"/>
                <a:ea typeface="Calibri" pitchFamily="34" charset="0"/>
                <a:cs typeface="Times New Roman" pitchFamily="18" charset="0"/>
              </a:rPr>
              <a:t>In riferimento alla normativa, il Decreto Legislativo n°155 del 13/08/2010 in recepimento della direttiva quadro sulla qualità dell’area 2008/50/CE, è il nuovo quadro normativo unitario in materia di valutazione e di gestione della qualità dell’aria. Il Decreto stabilisce i valori limite per le concentrazioni nell’aria di biossido di zolfo, biossido di azoto, benzene, monossido di carbonio, piombo, PM</a:t>
            </a:r>
            <a:r>
              <a:rPr lang="it-IT" b="1" baseline="-25000">
                <a:solidFill>
                  <a:schemeClr val="bg1"/>
                </a:solidFill>
                <a:latin typeface="Calibri" pitchFamily="34" charset="0"/>
                <a:ea typeface="Calibri" pitchFamily="34" charset="0"/>
                <a:cs typeface="Times New Roman" pitchFamily="18" charset="0"/>
              </a:rPr>
              <a:t>10  </a:t>
            </a:r>
            <a:r>
              <a:rPr lang="it-IT" b="1">
                <a:solidFill>
                  <a:schemeClr val="bg1"/>
                </a:solidFill>
                <a:latin typeface="Calibri" pitchFamily="34" charset="0"/>
                <a:ea typeface="Calibri" pitchFamily="34" charset="0"/>
                <a:cs typeface="Times New Roman" pitchFamily="18" charset="0"/>
              </a:rPr>
              <a:t>e introduce per la prima volta un valore limite per il PM</a:t>
            </a:r>
            <a:r>
              <a:rPr lang="it-IT" b="1" baseline="-25000">
                <a:solidFill>
                  <a:schemeClr val="bg1"/>
                </a:solidFill>
                <a:latin typeface="Calibri" pitchFamily="34" charset="0"/>
                <a:ea typeface="Calibri" pitchFamily="34" charset="0"/>
                <a:cs typeface="Times New Roman" pitchFamily="18" charset="0"/>
              </a:rPr>
              <a:t>2.5</a:t>
            </a:r>
            <a:r>
              <a:rPr lang="it-IT" b="1">
                <a:solidFill>
                  <a:schemeClr val="bg1"/>
                </a:solidFill>
                <a:latin typeface="Calibri" pitchFamily="34" charset="0"/>
                <a:ea typeface="Calibri" pitchFamily="34" charset="0"/>
                <a:cs typeface="Times New Roman" pitchFamily="18" charset="0"/>
              </a:rPr>
              <a:t>.</a:t>
            </a:r>
          </a:p>
          <a:p>
            <a:pPr algn="just"/>
            <a:r>
              <a:rPr lang="it-IT" b="1">
                <a:solidFill>
                  <a:schemeClr val="bg1"/>
                </a:solidFill>
                <a:latin typeface="Calibri" pitchFamily="34" charset="0"/>
                <a:ea typeface="Calibri" pitchFamily="34" charset="0"/>
                <a:cs typeface="Times New Roman" pitchFamily="18" charset="0"/>
              </a:rPr>
              <a:t>Il Decreto fissa, inoltre, i valori obiettivo, gli obbiettivi a lungo termine, le soglie di allarme e di informazione per l’ozono, e i valori obiettivo per le concentrazioni nell’aria di arsenico, cadmio, nichel e benzo(a)pirene.</a:t>
            </a:r>
          </a:p>
          <a:p>
            <a:pPr algn="just"/>
            <a:r>
              <a:rPr lang="it-IT" b="1">
                <a:solidFill>
                  <a:schemeClr val="bg1"/>
                </a:solidFill>
                <a:latin typeface="Calibri" pitchFamily="34" charset="0"/>
                <a:ea typeface="Calibri" pitchFamily="34" charset="0"/>
                <a:cs typeface="Times New Roman" pitchFamily="18" charset="0"/>
              </a:rPr>
              <a:t>I Valori limite per gli inquinanti monitorati, contenuti nel D.Lgs 155/2010 ss.mm.ii. sono riassunti nella tabella seguente</a:t>
            </a:r>
            <a:r>
              <a:rPr lang="it-IT" b="1">
                <a:solidFill>
                  <a:schemeClr val="bg1"/>
                </a:solidFill>
                <a:latin typeface="Times New Roman" pitchFamily="18" charset="0"/>
                <a:ea typeface="Calibri" pitchFamily="34" charset="0"/>
                <a:cs typeface="Times New Roman" pitchFamily="18" charset="0"/>
              </a:rPr>
              <a:t>.</a:t>
            </a:r>
            <a:endParaRPr lang="it-IT" sz="1600" b="1">
              <a:solidFill>
                <a:schemeClr val="bg1"/>
              </a:solidFill>
              <a:latin typeface="Calibri" pitchFamily="34" charset="0"/>
              <a:ea typeface="Calibri" pitchFamily="34" charset="0"/>
              <a:cs typeface="Times New Roman" pitchFamily="18" charset="0"/>
            </a:endParaRPr>
          </a:p>
        </p:txBody>
      </p:sp>
      <p:sp>
        <p:nvSpPr>
          <p:cNvPr id="57348" name="Rectangle 1"/>
          <p:cNvSpPr>
            <a:spLocks noChangeArrowheads="1"/>
          </p:cNvSpPr>
          <p:nvPr/>
        </p:nvSpPr>
        <p:spPr bwMode="auto">
          <a:xfrm>
            <a:off x="5635625" y="1825625"/>
            <a:ext cx="12192000" cy="457200"/>
          </a:xfrm>
          <a:prstGeom prst="rect">
            <a:avLst/>
          </a:prstGeom>
          <a:noFill/>
          <a:ln w="9525">
            <a:noFill/>
            <a:miter lim="800000"/>
            <a:headEnd/>
            <a:tailEnd/>
          </a:ln>
        </p:spPr>
        <p:txBody>
          <a:bodyPr wrap="none" anchor="ctr">
            <a:spAutoFit/>
          </a:bodyPr>
          <a:lstStyle/>
          <a:p>
            <a:endParaRPr lang="it-IT">
              <a:latin typeface="Calibri" pitchFamily="34" charset="0"/>
            </a:endParaRPr>
          </a:p>
        </p:txBody>
      </p:sp>
      <p:graphicFrame>
        <p:nvGraphicFramePr>
          <p:cNvPr id="57406" name="Group 62"/>
          <p:cNvGraphicFramePr>
            <a:graphicFrameLocks noGrp="1"/>
          </p:cNvGraphicFramePr>
          <p:nvPr/>
        </p:nvGraphicFramePr>
        <p:xfrm>
          <a:off x="5697538" y="174625"/>
          <a:ext cx="6329362" cy="6520498"/>
        </p:xfrm>
        <a:graphic>
          <a:graphicData uri="http://schemas.openxmlformats.org/drawingml/2006/table">
            <a:tbl>
              <a:tblPr/>
              <a:tblGrid>
                <a:gridCol w="971550"/>
                <a:gridCol w="1152525"/>
                <a:gridCol w="1004887"/>
                <a:gridCol w="1103313"/>
                <a:gridCol w="1103312"/>
                <a:gridCol w="993775"/>
              </a:tblGrid>
              <a:tr h="8413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PARAMETRO</a:t>
                      </a:r>
                      <a:endPar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VALORE DI RIFERIMENTO</a:t>
                      </a:r>
                      <a:endPar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PERIODO DI MEDIAZIONE</a:t>
                      </a:r>
                      <a:endPar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VALORE LIMITE</a:t>
                      </a:r>
                      <a:endPar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SUPERAMENTI ANNUALI CONSENTITI</a:t>
                      </a:r>
                      <a:endPar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rPr>
                        <a:t>MASSIMO VALORE REGISTRATO ANNO 2012 </a:t>
                      </a:r>
                      <a:endParaRPr kumimoji="0" lang="it-IT" sz="1200" b="1" i="0" u="none" strike="noStrike" cap="none" normalizeH="0" baseline="0" smtClean="0">
                        <a:ln>
                          <a:noFill/>
                        </a:ln>
                        <a:solidFill>
                          <a:srgbClr val="FFFFFF"/>
                        </a:solidFill>
                        <a:effectLst>
                          <a:outerShdw blurRad="38100" dist="38100" dir="2700000" algn="tl">
                            <a:srgbClr val="000000"/>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r>
              <a:tr h="841375">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NO</a:t>
                      </a:r>
                      <a:r>
                        <a:rPr kumimoji="0" lang="it-IT" sz="1200" b="1" i="0" u="none" strike="noStrike" cap="none" normalizeH="0" baseline="-25000" smtClean="0">
                          <a:ln>
                            <a:noFill/>
                          </a:ln>
                          <a:solidFill>
                            <a:schemeClr val="tx1"/>
                          </a:solidFill>
                          <a:effectLst>
                            <a:outerShdw blurRad="38100" dist="38100" dir="2700000" algn="tl">
                              <a:srgbClr val="FFFFFF"/>
                            </a:outerShdw>
                          </a:effectLst>
                          <a:latin typeface="Calibri" pitchFamily="34" charset="0"/>
                        </a:rPr>
                        <a:t>2</a:t>
                      </a: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Valore limite orario per la protezione della salute umana</a:t>
                      </a: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1 ora </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200μg/m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18</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91.12μg/m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r>
              <a:tr h="841375">
                <a:tc vMerge="1">
                  <a:txBody>
                    <a:bodyPr/>
                    <a:lstStyle/>
                    <a:p>
                      <a:endParaRPr lang="it-IT"/>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Valore limite annuale per la protezione della salute umana</a:t>
                      </a: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Anno civile </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40μg/m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28,30μg/m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r>
              <a:tr h="841375">
                <a:tc vMerge="1">
                  <a:txBody>
                    <a:bodyPr/>
                    <a:lstStyle/>
                    <a:p>
                      <a:endParaRPr lang="it-IT"/>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Soglia di allarme</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1 ora</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400μg/m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(superamento per 3 ore consecutive)</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91.12μg/m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r>
              <a:tr h="84137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NO</a:t>
                      </a:r>
                      <a:r>
                        <a:rPr kumimoji="0" lang="it-IT" sz="1200" b="1" i="0" u="none" strike="noStrike" cap="none" normalizeH="0" baseline="-25000" smtClean="0">
                          <a:ln>
                            <a:noFill/>
                          </a:ln>
                          <a:solidFill>
                            <a:schemeClr val="tx1"/>
                          </a:solidFill>
                          <a:effectLst>
                            <a:outerShdw blurRad="38100" dist="38100" dir="2700000" algn="tl">
                              <a:srgbClr val="FFFFFF"/>
                            </a:outerShdw>
                          </a:effectLst>
                          <a:latin typeface="Calibri" pitchFamily="34" charset="0"/>
                        </a:rPr>
                        <a:t>x</a:t>
                      </a: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Livello critico per la protezione della vegetazione</a:t>
                      </a: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Anno civile</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30μg/m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28,30μg/m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r>
              <a:tr h="1050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CO</a:t>
                      </a: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Valore limite per la protezione della salute umana</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Media massima giornaliera calcolata su 8 ore</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10μg/m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1,85μg/m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r>
              <a:tr h="12620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rPr>
                        <a:t>SO</a:t>
                      </a:r>
                      <a:r>
                        <a:rPr kumimoji="0" lang="it-IT" sz="1200" b="1" i="0" u="none" strike="noStrike" cap="none" normalizeH="0" baseline="-25000" smtClean="0">
                          <a:ln>
                            <a:noFill/>
                          </a:ln>
                          <a:solidFill>
                            <a:schemeClr val="tx1"/>
                          </a:solidFill>
                          <a:effectLst>
                            <a:outerShdw blurRad="38100" dist="38100" dir="2700000" algn="tl">
                              <a:srgbClr val="FFFFFF"/>
                            </a:outerShdw>
                          </a:effectLst>
                          <a:latin typeface="Calibri" pitchFamily="34" charset="0"/>
                        </a:rPr>
                        <a:t>2</a:t>
                      </a: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25000" smtClean="0">
                          <a:ln>
                            <a:noFill/>
                          </a:ln>
                          <a:solidFill>
                            <a:schemeClr val="tx1"/>
                          </a:solidFill>
                          <a:effectLst>
                            <a:outerShdw blurRad="38100" dist="38100" dir="2700000" algn="tl">
                              <a:srgbClr val="FFFFFF"/>
                            </a:outerShdw>
                          </a:effectLst>
                          <a:latin typeface="Calibri" pitchFamily="34" charset="0"/>
                        </a:rPr>
                        <a:t> </a:t>
                      </a: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25000" smtClean="0">
                          <a:ln>
                            <a:noFill/>
                          </a:ln>
                          <a:solidFill>
                            <a:schemeClr val="tx1"/>
                          </a:solidFill>
                          <a:effectLst>
                            <a:outerShdw blurRad="38100" dist="38100" dir="2700000" algn="tl">
                              <a:srgbClr val="FFFFFF"/>
                            </a:outerShdw>
                          </a:effectLst>
                          <a:latin typeface="Calibri" pitchFamily="34" charset="0"/>
                        </a:rPr>
                        <a:t> </a:t>
                      </a: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25000" smtClean="0">
                          <a:ln>
                            <a:noFill/>
                          </a:ln>
                          <a:solidFill>
                            <a:schemeClr val="tx1"/>
                          </a:solidFill>
                          <a:effectLst>
                            <a:outerShdw blurRad="38100" dist="38100" dir="2700000" algn="tl">
                              <a:srgbClr val="FFFFFF"/>
                            </a:outerShdw>
                          </a:effectLst>
                          <a:latin typeface="Calibri" pitchFamily="34" charset="0"/>
                        </a:rPr>
                        <a:t> </a:t>
                      </a:r>
                      <a:endParaRPr kumimoji="0" lang="it-IT" sz="1200" b="1" i="0" u="none" strike="noStrike" cap="none" normalizeH="0" baseline="0" smtClean="0">
                        <a:ln>
                          <a:noFill/>
                        </a:ln>
                        <a:solidFill>
                          <a:schemeClr val="tx1"/>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Valore limite per la protezione della salute umana </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1 ora</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350μg/m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24</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rPr>
                        <a:t>31,0μg/m</a:t>
                      </a:r>
                      <a:r>
                        <a:rPr kumimoji="0" lang="it-IT" sz="1200" b="0" i="0" u="none" strike="noStrike" cap="none" normalizeH="0" baseline="30000" smtClean="0">
                          <a:ln>
                            <a:noFill/>
                          </a:ln>
                          <a:solidFill>
                            <a:srgbClr val="000000"/>
                          </a:solidFill>
                          <a:effectLst>
                            <a:outerShdw blurRad="38100" dist="38100" dir="2700000" algn="tl">
                              <a:srgbClr val="FFFFFF"/>
                            </a:outerShdw>
                          </a:effectLst>
                          <a:latin typeface="Calibri" pitchFamily="34" charset="0"/>
                        </a:rPr>
                        <a:t>3</a:t>
                      </a:r>
                      <a:endParaRPr kumimoji="0" lang="it-IT" sz="1200" b="0" i="0" u="none" strike="noStrike" cap="none" normalizeH="0" baseline="0" smtClean="0">
                        <a:ln>
                          <a:noFill/>
                        </a:ln>
                        <a:solidFill>
                          <a:srgbClr val="000000"/>
                        </a:solidFill>
                        <a:effectLst>
                          <a:outerShdw blurRad="38100" dist="38100" dir="2700000" algn="tl">
                            <a:srgbClr val="FFFFFF"/>
                          </a:outerShdw>
                        </a:effectLst>
                        <a:latin typeface="Calibri" pitchFamily="34" charset="0"/>
                        <a:ea typeface="Calibri" pitchFamily="34" charset="0"/>
                        <a:cs typeface="Times New Roman" pitchFamily="18" charset="0"/>
                      </a:endParaRPr>
                    </a:p>
                  </a:txBody>
                  <a:tcPr marL="26688" marR="2668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aphicFrame>
        <p:nvGraphicFramePr>
          <p:cNvPr id="58447" name="Group 79"/>
          <p:cNvGraphicFramePr>
            <a:graphicFrameLocks noGrp="1"/>
          </p:cNvGraphicFramePr>
          <p:nvPr/>
        </p:nvGraphicFramePr>
        <p:xfrm>
          <a:off x="1887538" y="714375"/>
          <a:ext cx="8416925" cy="6058662"/>
        </p:xfrm>
        <a:graphic>
          <a:graphicData uri="http://schemas.openxmlformats.org/drawingml/2006/table">
            <a:tbl>
              <a:tblPr/>
              <a:tblGrid>
                <a:gridCol w="1360487"/>
                <a:gridCol w="1468438"/>
                <a:gridCol w="1331912"/>
                <a:gridCol w="1466850"/>
                <a:gridCol w="1466850"/>
                <a:gridCol w="1322388"/>
              </a:tblGrid>
              <a:tr h="590550">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2E75B6"/>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2E75B6"/>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2E75B6"/>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SO</a:t>
                      </a:r>
                      <a:r>
                        <a:rPr kumimoji="0" lang="it-IT" sz="1200" b="1" i="0" u="none" strike="noStrike" cap="none" normalizeH="0" baseline="-25000" smtClean="0">
                          <a:ln>
                            <a:noFill/>
                          </a:ln>
                          <a:solidFill>
                            <a:schemeClr val="tx1"/>
                          </a:solidFill>
                          <a:effectLst/>
                          <a:latin typeface="Calibri" pitchFamily="34" charset="0"/>
                        </a:rPr>
                        <a:t>2</a:t>
                      </a:r>
                      <a:endParaRPr kumimoji="0" lang="it-IT" sz="1200" b="1"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25000" smtClean="0">
                          <a:ln>
                            <a:noFill/>
                          </a:ln>
                          <a:solidFill>
                            <a:srgbClr val="2E75B6"/>
                          </a:solidFill>
                          <a:effectLst/>
                          <a:latin typeface="Calibri" pitchFamily="34" charset="0"/>
                        </a:rPr>
                        <a:t> </a:t>
                      </a:r>
                      <a:endParaRPr kumimoji="0" lang="it-IT" sz="1200" b="1" i="0" u="none" strike="noStrike" cap="none" normalizeH="0" baseline="0" smtClean="0">
                        <a:ln>
                          <a:noFill/>
                        </a:ln>
                        <a:solidFill>
                          <a:srgbClr val="2E75B6"/>
                        </a:solidFill>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25000" smtClean="0">
                          <a:ln>
                            <a:noFill/>
                          </a:ln>
                          <a:solidFill>
                            <a:srgbClr val="2E75B6"/>
                          </a:solidFill>
                          <a:effectLst/>
                          <a:latin typeface="Calibri" pitchFamily="34" charset="0"/>
                        </a:rPr>
                        <a:t> </a:t>
                      </a:r>
                      <a:endParaRPr kumimoji="0" lang="it-IT" sz="1200" b="1" i="0" u="none" strike="noStrike" cap="none" normalizeH="0" baseline="0" smtClean="0">
                        <a:ln>
                          <a:noFill/>
                        </a:ln>
                        <a:solidFill>
                          <a:srgbClr val="2E75B6"/>
                        </a:solidFill>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25000" smtClean="0">
                          <a:ln>
                            <a:noFill/>
                          </a:ln>
                          <a:solidFill>
                            <a:srgbClr val="2E75B6"/>
                          </a:solidFill>
                          <a:effectLst/>
                          <a:latin typeface="Calibri" pitchFamily="34" charset="0"/>
                        </a:rPr>
                        <a:t> </a:t>
                      </a:r>
                      <a:endParaRPr kumimoji="0" lang="it-IT" sz="1200" b="1" i="0" u="none" strike="noStrike" cap="none" normalizeH="0" baseline="0" smtClean="0">
                        <a:ln>
                          <a:noFill/>
                        </a:ln>
                        <a:solidFill>
                          <a:srgbClr val="2E75B6"/>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Valore limite per la protezione della salute umana </a:t>
                      </a:r>
                      <a:endParaRPr kumimoji="0" lang="it-IT" sz="1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1 ora</a:t>
                      </a:r>
                      <a:endParaRPr kumimoji="0" lang="it-IT" sz="1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350μg/m</a:t>
                      </a:r>
                      <a:r>
                        <a:rPr kumimoji="0" lang="it-IT" sz="1200" b="1" i="0" u="none" strike="noStrike" cap="none" normalizeH="0" baseline="30000" smtClean="0">
                          <a:ln>
                            <a:noFill/>
                          </a:ln>
                          <a:solidFill>
                            <a:schemeClr val="tx1"/>
                          </a:solidFill>
                          <a:effectLst/>
                          <a:latin typeface="Calibri" pitchFamily="34" charset="0"/>
                        </a:rPr>
                        <a:t>3</a:t>
                      </a:r>
                      <a:endParaRPr kumimoji="0" lang="it-IT" sz="1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24</a:t>
                      </a:r>
                      <a:endParaRPr kumimoji="0" lang="it-IT" sz="1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FFFFFF"/>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31,0μg/m</a:t>
                      </a:r>
                      <a:r>
                        <a:rPr kumimoji="0" lang="it-IT" sz="1200" b="1" i="0" u="none" strike="noStrike" cap="none" normalizeH="0" baseline="30000" smtClean="0">
                          <a:ln>
                            <a:noFill/>
                          </a:ln>
                          <a:solidFill>
                            <a:schemeClr val="tx1"/>
                          </a:solidFill>
                          <a:effectLst/>
                          <a:latin typeface="Calibri" pitchFamily="34" charset="0"/>
                        </a:rPr>
                        <a:t>3</a:t>
                      </a:r>
                      <a:endParaRPr kumimoji="0" lang="it-IT" sz="1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r>
              <a:tr h="1192213">
                <a:tc vMerge="1">
                  <a:txBody>
                    <a:bodyPr/>
                    <a:lstStyle/>
                    <a:p>
                      <a:endParaRPr lang="it-IT"/>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Valore limite per la protezione della salute umana</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24 ore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125μg/m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28,0μg/m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r>
              <a:tr h="590550">
                <a:tc vMerge="1">
                  <a:txBody>
                    <a:bodyPr/>
                    <a:lstStyle/>
                    <a:p>
                      <a:endParaRPr lang="it-IT"/>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Soglia di allarme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 ora</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500μg/m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(superamento per tre ore consecutive)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31,0μg/m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r>
              <a:tr h="790575">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2E75B6"/>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2E75B6"/>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rgbClr val="2E75B6"/>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O</a:t>
                      </a:r>
                      <a:r>
                        <a:rPr kumimoji="0" lang="it-IT" sz="1200" b="1" i="0" u="none" strike="noStrike" cap="none" normalizeH="0" baseline="-25000" smtClean="0">
                          <a:ln>
                            <a:noFill/>
                          </a:ln>
                          <a:solidFill>
                            <a:schemeClr val="tx1"/>
                          </a:solidFill>
                          <a:effectLst/>
                          <a:latin typeface="Calibri" pitchFamily="34" charset="0"/>
                        </a:rPr>
                        <a:t>3</a:t>
                      </a:r>
                      <a:endParaRPr kumimoji="0" lang="it-IT" sz="1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Valore obiettivo per la protezione della salute </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Media massima giornaliera calcolata su 8 ore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120μg/m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Da non superare più di 25 giorni per anno civile come media su 3 anni</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140,6μg/m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r>
              <a:tr h="590550">
                <a:tc vMerge="1">
                  <a:txBody>
                    <a:bodyPr/>
                    <a:lstStyle/>
                    <a:p>
                      <a:endParaRPr lang="it-IT"/>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Soglia di informazione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 ora</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180μg/m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159,5μg/m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r>
              <a:tr h="590550">
                <a:tc vMerge="1">
                  <a:txBody>
                    <a:bodyPr/>
                    <a:lstStyle/>
                    <a:p>
                      <a:endParaRPr lang="it-IT"/>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Soglia di allarme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 ora</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240 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(superamento per tre ore consecutive)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159,5μg/m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r>
              <a:tr h="790575">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Calibri" pitchFamily="34" charset="0"/>
                        </a:rPr>
                        <a:t>PM</a:t>
                      </a:r>
                      <a:r>
                        <a:rPr kumimoji="0" lang="it-IT" sz="1200" b="1" i="0" u="none" strike="noStrike" cap="none" normalizeH="0" baseline="-25000" smtClean="0">
                          <a:ln>
                            <a:noFill/>
                          </a:ln>
                          <a:solidFill>
                            <a:schemeClr val="tx1"/>
                          </a:solidFill>
                          <a:effectLst/>
                          <a:latin typeface="Calibri" pitchFamily="34" charset="0"/>
                        </a:rPr>
                        <a:t>10</a:t>
                      </a:r>
                      <a:endParaRPr kumimoji="0" lang="it-IT" sz="1200" b="1"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966"/>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chemeClr val="tx1"/>
                          </a:solidFill>
                          <a:effectLst/>
                          <a:latin typeface="Calibri" pitchFamily="34" charset="0"/>
                        </a:rPr>
                        <a:t>Valore limite per la protezione della salute umana</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chemeClr val="tx1"/>
                          </a:solidFill>
                          <a:effectLst/>
                          <a:latin typeface="Calibri" pitchFamily="34" charset="0"/>
                        </a:rPr>
                        <a:t> </a:t>
                      </a:r>
                      <a:endParaRPr kumimoji="0" lang="it-IT"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24 ore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50 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35</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63,09μg/m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CE8"/>
                    </a:solidFill>
                  </a:tcPr>
                </a:tc>
              </a:tr>
              <a:tr h="590550">
                <a:tc vMerge="1">
                  <a:txBody>
                    <a:bodyPr/>
                    <a:lstStyle/>
                    <a:p>
                      <a:endParaRPr lang="it-IT"/>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chemeClr val="tx1"/>
                          </a:solidFill>
                          <a:effectLst/>
                          <a:latin typeface="Calibri" pitchFamily="34" charset="0"/>
                        </a:rPr>
                        <a:t>Valore limite per la protezione della salute umana</a:t>
                      </a:r>
                      <a:endParaRPr kumimoji="0" lang="it-IT"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Anno civile</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ts val="100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40 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it-IT" sz="1200" b="0" i="0" u="none" strike="noStrike" cap="none" normalizeH="0" baseline="0" smtClean="0">
                          <a:ln>
                            <a:noFill/>
                          </a:ln>
                          <a:solidFill>
                            <a:srgbClr val="000000"/>
                          </a:solidFill>
                          <a:effectLst/>
                          <a:latin typeface="Calibri" pitchFamily="34" charset="0"/>
                        </a:rPr>
                        <a:t>22,44μg/m</a:t>
                      </a:r>
                      <a:r>
                        <a:rPr kumimoji="0" lang="it-IT" sz="1200" b="0" i="0" u="none" strike="noStrike" cap="none" normalizeH="0" baseline="30000" smtClean="0">
                          <a:ln>
                            <a:noFill/>
                          </a:ln>
                          <a:solidFill>
                            <a:srgbClr val="000000"/>
                          </a:solidFill>
                          <a:effectLst/>
                          <a:latin typeface="Calibri" pitchFamily="34" charset="0"/>
                        </a:rPr>
                        <a:t>3</a:t>
                      </a:r>
                      <a:endParaRPr kumimoji="0" lang="it-IT" sz="1200" b="0" i="0" u="none" strike="noStrike" cap="none" normalizeH="0" baseline="0" smtClean="0">
                        <a:ln>
                          <a:noFill/>
                        </a:ln>
                        <a:solidFill>
                          <a:srgbClr val="000000"/>
                        </a:solidFill>
                        <a:effectLst/>
                        <a:latin typeface="Calibri" pitchFamily="34" charset="0"/>
                        <a:ea typeface="Calibri" pitchFamily="34" charset="0"/>
                        <a:cs typeface="Times New Roman" pitchFamily="18" charset="0"/>
                      </a:endParaRPr>
                    </a:p>
                  </a:txBody>
                  <a:tcPr marL="27641" marR="27641"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r>
            </a:tbl>
          </a:graphicData>
        </a:graphic>
      </p:graphicFrame>
      <p:graphicFrame>
        <p:nvGraphicFramePr>
          <p:cNvPr id="4" name="Tabella 3"/>
          <p:cNvGraphicFramePr>
            <a:graphicFrameLocks noGrp="1"/>
          </p:cNvGraphicFramePr>
          <p:nvPr/>
        </p:nvGraphicFramePr>
        <p:xfrm>
          <a:off x="1890713" y="128588"/>
          <a:ext cx="8411846" cy="578358"/>
        </p:xfrm>
        <a:graphic>
          <a:graphicData uri="http://schemas.openxmlformats.org/drawingml/2006/table">
            <a:tbl>
              <a:tblPr firstRow="1" firstCol="1" bandRow="1">
                <a:tableStyleId>{5C22544A-7EE6-4342-B048-85BDC9FD1C3A}</a:tableStyleId>
              </a:tblPr>
              <a:tblGrid>
                <a:gridCol w="1420564"/>
                <a:gridCol w="1413759"/>
                <a:gridCol w="1336431"/>
                <a:gridCol w="1465384"/>
                <a:gridCol w="1477108"/>
                <a:gridCol w="1298600"/>
              </a:tblGrid>
              <a:tr h="154940">
                <a:tc>
                  <a:txBody>
                    <a:bodyPr/>
                    <a:lstStyle/>
                    <a:p>
                      <a:pPr algn="ctr">
                        <a:lnSpc>
                          <a:spcPct val="115000"/>
                        </a:lnSpc>
                        <a:spcAft>
                          <a:spcPts val="0"/>
                        </a:spcAft>
                      </a:pPr>
                      <a:r>
                        <a:rPr lang="it-IT" sz="1100" dirty="0">
                          <a:effectLst/>
                        </a:rPr>
                        <a:t> </a:t>
                      </a:r>
                    </a:p>
                    <a:p>
                      <a:pPr algn="ctr">
                        <a:lnSpc>
                          <a:spcPct val="115000"/>
                        </a:lnSpc>
                        <a:spcAft>
                          <a:spcPts val="0"/>
                        </a:spcAft>
                      </a:pPr>
                      <a:r>
                        <a:rPr lang="it-IT" sz="1100" dirty="0">
                          <a:effectLst/>
                        </a:rPr>
                        <a:t>PARAMETRO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Bef>
                          <a:spcPts val="1200"/>
                        </a:spcBef>
                        <a:spcAft>
                          <a:spcPts val="0"/>
                        </a:spcAft>
                      </a:pPr>
                      <a:r>
                        <a:rPr lang="it-IT" sz="1100" dirty="0" smtClean="0">
                          <a:effectLst/>
                        </a:rPr>
                        <a:t>VALORE </a:t>
                      </a:r>
                      <a:r>
                        <a:rPr lang="it-IT" sz="1100" dirty="0" err="1">
                          <a:effectLst/>
                        </a:rPr>
                        <a:t>DI</a:t>
                      </a:r>
                      <a:r>
                        <a:rPr lang="it-IT" sz="1100" dirty="0">
                          <a:effectLst/>
                        </a:rPr>
                        <a:t> RIFERIMENTO</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it-IT" sz="1100" dirty="0" smtClean="0">
                          <a:effectLst/>
                        </a:rPr>
                        <a:t>PERIODO </a:t>
                      </a:r>
                      <a:r>
                        <a:rPr lang="it-IT" sz="1100" dirty="0" err="1">
                          <a:effectLst/>
                        </a:rPr>
                        <a:t>DI</a:t>
                      </a:r>
                      <a:r>
                        <a:rPr lang="it-IT" sz="1100" dirty="0">
                          <a:effectLst/>
                        </a:rPr>
                        <a:t> MEDIAZIONE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it-IT" sz="1100" dirty="0">
                          <a:effectLst/>
                        </a:rPr>
                        <a:t> </a:t>
                      </a:r>
                    </a:p>
                    <a:p>
                      <a:pPr algn="ctr">
                        <a:lnSpc>
                          <a:spcPct val="115000"/>
                        </a:lnSpc>
                        <a:spcAft>
                          <a:spcPts val="0"/>
                        </a:spcAft>
                      </a:pPr>
                      <a:r>
                        <a:rPr lang="it-IT" sz="1100" dirty="0">
                          <a:effectLst/>
                        </a:rPr>
                        <a:t>VALORE LIMITE</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it-IT" sz="1100" dirty="0">
                          <a:effectLst/>
                        </a:rPr>
                        <a:t>SUPERAMENTI ANNUALI CONSENTITI</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15000"/>
                        </a:lnSpc>
                        <a:spcAft>
                          <a:spcPts val="0"/>
                        </a:spcAft>
                      </a:pPr>
                      <a:r>
                        <a:rPr lang="it-IT" sz="1100" dirty="0">
                          <a:effectLst/>
                        </a:rPr>
                        <a:t>MASSIMO VALORE REGISTRATO ANNO 2012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59394" name="Immagine 4"/>
          <p:cNvPicPr>
            <a:picLocks noChangeAspect="1" noChangeArrowheads="1"/>
          </p:cNvPicPr>
          <p:nvPr/>
        </p:nvPicPr>
        <p:blipFill>
          <a:blip r:embed="rId2" cstate="print"/>
          <a:srcRect l="8347" t="2151" r="6071"/>
          <a:stretch>
            <a:fillRect/>
          </a:stretch>
        </p:blipFill>
        <p:spPr bwMode="auto">
          <a:xfrm>
            <a:off x="1704975" y="1228725"/>
            <a:ext cx="9086850" cy="5383213"/>
          </a:xfrm>
          <a:prstGeom prst="rect">
            <a:avLst/>
          </a:prstGeom>
          <a:noFill/>
          <a:ln w="9525">
            <a:noFill/>
            <a:miter lim="800000"/>
            <a:headEnd/>
            <a:tailEnd/>
          </a:ln>
        </p:spPr>
      </p:pic>
      <p:pic>
        <p:nvPicPr>
          <p:cNvPr id="59395" name="Immagine 5"/>
          <p:cNvPicPr>
            <a:picLocks noChangeAspect="1" noChangeArrowheads="1"/>
          </p:cNvPicPr>
          <p:nvPr/>
        </p:nvPicPr>
        <p:blipFill>
          <a:blip r:embed="rId3" cstate="print"/>
          <a:srcRect l="16763"/>
          <a:stretch>
            <a:fillRect/>
          </a:stretch>
        </p:blipFill>
        <p:spPr bwMode="auto">
          <a:xfrm>
            <a:off x="3078163" y="496888"/>
            <a:ext cx="6257925"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23875"/>
          </a:xfrm>
          <a:prstGeom prst="rect">
            <a:avLst/>
          </a:prstGeom>
          <a:noFill/>
        </p:spPr>
        <p:txBody>
          <a:bodyPr>
            <a:spAutoFit/>
          </a:bodyPr>
          <a:lstStyle/>
          <a:p>
            <a:pPr algn="ctr" fontAlgn="auto">
              <a:spcBef>
                <a:spcPts val="0"/>
              </a:spcBef>
              <a:spcAft>
                <a:spcPts val="0"/>
              </a:spcAft>
              <a:defRPr/>
            </a:pPr>
            <a:r>
              <a:rPr lang="it-IT" sz="2800" dirty="0">
                <a:solidFill>
                  <a:schemeClr val="bg1"/>
                </a:solidFill>
                <a:effectLst>
                  <a:outerShdw blurRad="38100" dist="38100" dir="2700000" algn="tl">
                    <a:srgbClr val="000000">
                      <a:alpha val="43137"/>
                    </a:srgbClr>
                  </a:outerShdw>
                </a:effectLst>
                <a:latin typeface="+mn-lt"/>
              </a:rPr>
              <a:t>LA NOSTRA PROPOSTA …“IL PERCORSO DELLE ORCHIDEE”</a:t>
            </a:r>
          </a:p>
        </p:txBody>
      </p:sp>
      <p:sp>
        <p:nvSpPr>
          <p:cNvPr id="60419" name="CasellaDiTesto 4"/>
          <p:cNvSpPr txBox="1">
            <a:spLocks noChangeArrowheads="1"/>
          </p:cNvSpPr>
          <p:nvPr/>
        </p:nvSpPr>
        <p:spPr bwMode="auto">
          <a:xfrm>
            <a:off x="7056438" y="682625"/>
            <a:ext cx="4953000" cy="6186488"/>
          </a:xfrm>
          <a:prstGeom prst="rect">
            <a:avLst/>
          </a:prstGeom>
          <a:noFill/>
          <a:ln w="9525">
            <a:noFill/>
            <a:miter lim="800000"/>
            <a:headEnd/>
            <a:tailEnd/>
          </a:ln>
        </p:spPr>
        <p:txBody>
          <a:bodyPr>
            <a:spAutoFit/>
          </a:bodyPr>
          <a:lstStyle/>
          <a:p>
            <a:pPr algn="just"/>
            <a:r>
              <a:rPr lang="it-IT" dirty="0">
                <a:solidFill>
                  <a:schemeClr val="bg1"/>
                </a:solidFill>
                <a:latin typeface="Calibri" pitchFamily="34" charset="0"/>
              </a:rPr>
              <a:t>Il Parco del Pollino può considerarsi un “giardino delle delizie”, un ricco orto botanico che offre spezie, frutti e piante dai mille sapori  in ogni periodo dell’anno; anche alla Petrosa le piante officinali accompagnano la passeggiata con i loro profumi. Ma è in primavera che La Petrosa fiorisce! In questa stagione la natura ci consegna un luogo di rara bellezza, alla </a:t>
            </a:r>
            <a:r>
              <a:rPr lang="it-IT" dirty="0" err="1">
                <a:solidFill>
                  <a:schemeClr val="bg1"/>
                </a:solidFill>
                <a:latin typeface="Calibri" pitchFamily="34" charset="0"/>
              </a:rPr>
              <a:t>Romulea</a:t>
            </a:r>
            <a:r>
              <a:rPr lang="it-IT" dirty="0">
                <a:solidFill>
                  <a:schemeClr val="bg1"/>
                </a:solidFill>
                <a:latin typeface="Calibri" pitchFamily="34" charset="0"/>
              </a:rPr>
              <a:t>, il primo fiore a spuntare dopo i geli invernali un po’ ovunque, si sostituiscono le orchidee! E cosa c’è di più prezioso di un’orchidea? Essa può diventare il simbolo di un luogo che dagli abitanti del territorio è considerato degradato e che, invece, è preziosissimo!</a:t>
            </a:r>
          </a:p>
          <a:p>
            <a:pPr algn="just"/>
            <a:r>
              <a:rPr lang="it-IT" dirty="0">
                <a:solidFill>
                  <a:schemeClr val="bg1"/>
                </a:solidFill>
                <a:latin typeface="Calibri" pitchFamily="34" charset="0"/>
              </a:rPr>
              <a:t>Abbiamo scelto, quindi, di proporre un percorso naturalistico centrato sulle orchidee proprio per tentare di modificare l’idea radicata in molti che La Petrosa sia una terra di scarsa qualità ed interesse,  invece </a:t>
            </a:r>
            <a:r>
              <a:rPr lang="it-IT" sz="2000" b="1" u="sng" dirty="0">
                <a:solidFill>
                  <a:schemeClr val="bg1"/>
                </a:solidFill>
                <a:latin typeface="Calibri" pitchFamily="34" charset="0"/>
              </a:rPr>
              <a:t>La Petrosa vale!</a:t>
            </a:r>
            <a:endParaRPr lang="it-IT" b="1" u="sng" dirty="0">
              <a:solidFill>
                <a:schemeClr val="bg1"/>
              </a:solidFill>
              <a:latin typeface="Calibri" pitchFamily="34" charset="0"/>
            </a:endParaRPr>
          </a:p>
          <a:p>
            <a:pPr algn="just"/>
            <a:r>
              <a:rPr lang="it-IT" u="sng" dirty="0">
                <a:solidFill>
                  <a:schemeClr val="bg1"/>
                </a:solidFill>
                <a:latin typeface="Calibri" pitchFamily="34" charset="0"/>
              </a:rPr>
              <a:t>Il sentiero tematico che </a:t>
            </a:r>
            <a:r>
              <a:rPr lang="it-IT" dirty="0">
                <a:solidFill>
                  <a:schemeClr val="bg1"/>
                </a:solidFill>
                <a:latin typeface="Calibri" pitchFamily="34" charset="0"/>
              </a:rPr>
              <a:t>proponiamo non richiede grande sforzo fisico, perché si può realizzare in due ore di cammino (il dislivello è di soli di 195 metri), lasciando l’auto vicino al viadotto autostradale. </a:t>
            </a:r>
          </a:p>
        </p:txBody>
      </p:sp>
      <p:pic>
        <p:nvPicPr>
          <p:cNvPr id="60420" name="Immagine 5"/>
          <p:cNvPicPr>
            <a:picLocks noChangeAspect="1" noChangeArrowheads="1"/>
          </p:cNvPicPr>
          <p:nvPr/>
        </p:nvPicPr>
        <p:blipFill>
          <a:blip r:embed="rId2" cstate="print"/>
          <a:srcRect/>
          <a:stretch>
            <a:fillRect/>
          </a:stretch>
        </p:blipFill>
        <p:spPr bwMode="auto">
          <a:xfrm>
            <a:off x="452438" y="890588"/>
            <a:ext cx="6275387" cy="5414962"/>
          </a:xfrm>
          <a:prstGeom prst="rect">
            <a:avLst/>
          </a:prstGeom>
          <a:noFill/>
          <a:ln w="9525" algn="in">
            <a:noFill/>
            <a:miter lim="800000"/>
            <a:headEnd/>
            <a:tailEnd/>
          </a:ln>
        </p:spPr>
      </p:pic>
      <p:sp>
        <p:nvSpPr>
          <p:cNvPr id="8" name="Rettangolo 7"/>
          <p:cNvSpPr/>
          <p:nvPr/>
        </p:nvSpPr>
        <p:spPr>
          <a:xfrm>
            <a:off x="446088" y="6289675"/>
            <a:ext cx="6561137" cy="338138"/>
          </a:xfrm>
          <a:prstGeom prst="rect">
            <a:avLst/>
          </a:prstGeom>
        </p:spPr>
        <p:txBody>
          <a:bodyPr>
            <a:spAutoFit/>
          </a:bodyPr>
          <a:lstStyle/>
          <a:p>
            <a:pPr fontAlgn="auto">
              <a:spcBef>
                <a:spcPts val="0"/>
              </a:spcBef>
              <a:spcAft>
                <a:spcPts val="0"/>
              </a:spcAft>
              <a:defRPr/>
            </a:pPr>
            <a:r>
              <a:rPr lang="it-IT" sz="160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Mappa “Il percorso delle orchidee</a:t>
            </a:r>
            <a:r>
              <a:rPr lang="it-IT" sz="1600" dirty="0">
                <a:solidFill>
                  <a:srgbClr val="FF0000"/>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19113"/>
          </a:xfrm>
          <a:prstGeom prst="rect">
            <a:avLst/>
          </a:prstGeom>
          <a:noFill/>
        </p:spPr>
        <p:txBody>
          <a:bodyPr>
            <a:spAutoFit/>
          </a:bodyPr>
          <a:lstStyle/>
          <a:p>
            <a:pPr algn="ctr"/>
            <a:r>
              <a:rPr lang="it-IT" sz="2800">
                <a:solidFill>
                  <a:schemeClr val="bg1"/>
                </a:solidFill>
                <a:effectLst>
                  <a:outerShdw blurRad="38100" dist="38100" dir="2700000" algn="tl">
                    <a:srgbClr val="000000"/>
                  </a:outerShdw>
                </a:effectLst>
                <a:latin typeface="Calibri" pitchFamily="34" charset="0"/>
              </a:rPr>
              <a:t>LA NOSTRA PROPOSTA …“IL PERCORSO DELLE ORCHIDEE”</a:t>
            </a:r>
          </a:p>
        </p:txBody>
      </p:sp>
      <p:sp>
        <p:nvSpPr>
          <p:cNvPr id="61443" name="CasellaDiTesto 3"/>
          <p:cNvSpPr txBox="1">
            <a:spLocks noChangeArrowheads="1"/>
          </p:cNvSpPr>
          <p:nvPr/>
        </p:nvSpPr>
        <p:spPr bwMode="auto">
          <a:xfrm>
            <a:off x="9117013" y="1077913"/>
            <a:ext cx="2906712" cy="4486275"/>
          </a:xfrm>
          <a:prstGeom prst="rect">
            <a:avLst/>
          </a:prstGeom>
          <a:noFill/>
          <a:ln w="9525">
            <a:noFill/>
            <a:miter lim="800000"/>
            <a:headEnd/>
            <a:tailEnd/>
          </a:ln>
        </p:spPr>
        <p:txBody>
          <a:bodyPr>
            <a:spAutoFit/>
          </a:bodyPr>
          <a:lstStyle/>
          <a:p>
            <a:pPr algn="just"/>
            <a:r>
              <a:rPr lang="it-IT" b="1">
                <a:solidFill>
                  <a:schemeClr val="bg1"/>
                </a:solidFill>
                <a:latin typeface="Calibri" pitchFamily="34" charset="0"/>
              </a:rPr>
              <a:t>A supporto del percorso delle orchidee abbiamo realizzato una brochure  dove, una volta  individuati i punti, è possibile trovare esemplari di orchidee . </a:t>
            </a:r>
          </a:p>
          <a:p>
            <a:pPr algn="just"/>
            <a:r>
              <a:rPr lang="it-IT" b="1">
                <a:solidFill>
                  <a:schemeClr val="bg1"/>
                </a:solidFill>
                <a:latin typeface="Calibri" pitchFamily="34" charset="0"/>
              </a:rPr>
              <a:t>Sempre su questa brochure sono indicate le tipologie di orchidee che è possibile trovare nel S.I.C. “la Petrosa”.</a:t>
            </a:r>
          </a:p>
          <a:p>
            <a:pPr algn="just"/>
            <a:r>
              <a:rPr lang="it-IT" b="1">
                <a:solidFill>
                  <a:schemeClr val="bg1"/>
                </a:solidFill>
                <a:latin typeface="Calibri" pitchFamily="34" charset="0"/>
              </a:rPr>
              <a:t>Questo percorso servirà a far sviluppare l’area “la Petrosa” facendo conoscere le valenze di questo luogo trascurato dall’uomo</a:t>
            </a:r>
          </a:p>
        </p:txBody>
      </p:sp>
      <p:pic>
        <p:nvPicPr>
          <p:cNvPr id="61444" name="Immagine 4"/>
          <p:cNvPicPr>
            <a:picLocks noChangeAspect="1"/>
          </p:cNvPicPr>
          <p:nvPr/>
        </p:nvPicPr>
        <p:blipFill>
          <a:blip r:embed="rId2" cstate="print"/>
          <a:srcRect/>
          <a:stretch>
            <a:fillRect/>
          </a:stretch>
        </p:blipFill>
        <p:spPr bwMode="auto">
          <a:xfrm>
            <a:off x="395288" y="882650"/>
            <a:ext cx="8721725" cy="5732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19113"/>
          </a:xfrm>
          <a:prstGeom prst="rect">
            <a:avLst/>
          </a:prstGeom>
          <a:noFill/>
        </p:spPr>
        <p:txBody>
          <a:bodyPr>
            <a:spAutoFit/>
          </a:bodyPr>
          <a:lstStyle/>
          <a:p>
            <a:pPr algn="ctr"/>
            <a:r>
              <a:rPr lang="it-IT" sz="2800">
                <a:solidFill>
                  <a:schemeClr val="bg1"/>
                </a:solidFill>
                <a:effectLst>
                  <a:outerShdw blurRad="38100" dist="38100" dir="2700000" algn="tl">
                    <a:srgbClr val="000000"/>
                  </a:outerShdw>
                </a:effectLst>
                <a:latin typeface="Calibri" pitchFamily="34" charset="0"/>
              </a:rPr>
              <a:t>LA NOSTRA PROPOSTA …“IL PERCORSO DELLE ORCHIDEE”</a:t>
            </a:r>
          </a:p>
        </p:txBody>
      </p:sp>
      <p:sp>
        <p:nvSpPr>
          <p:cNvPr id="62467" name="CasellaDiTesto 3"/>
          <p:cNvSpPr txBox="1">
            <a:spLocks noChangeArrowheads="1"/>
          </p:cNvSpPr>
          <p:nvPr/>
        </p:nvSpPr>
        <p:spPr bwMode="auto">
          <a:xfrm>
            <a:off x="504825" y="5076825"/>
            <a:ext cx="3030538" cy="1314450"/>
          </a:xfrm>
          <a:prstGeom prst="rect">
            <a:avLst/>
          </a:prstGeom>
          <a:noFill/>
          <a:ln w="9525">
            <a:noFill/>
            <a:miter lim="800000"/>
            <a:headEnd/>
            <a:tailEnd/>
          </a:ln>
        </p:spPr>
        <p:txBody>
          <a:bodyPr>
            <a:spAutoFit/>
          </a:bodyPr>
          <a:lstStyle/>
          <a:p>
            <a:pPr algn="ctr"/>
            <a:r>
              <a:rPr lang="it-IT" sz="1600">
                <a:solidFill>
                  <a:schemeClr val="bg1"/>
                </a:solidFill>
                <a:latin typeface="Calibri" pitchFamily="34" charset="0"/>
              </a:rPr>
              <a:t>Anacamptis morio (L.) R.M. Bateman, Pridgeon &amp; M.V. Chase                                                          Diffusa da Aprile a Giugno inoltrato su tutta la superficie della Petrosa. Molto comune.</a:t>
            </a:r>
          </a:p>
        </p:txBody>
      </p:sp>
      <p:pic>
        <p:nvPicPr>
          <p:cNvPr id="62468" name="Immagine 4" descr="3 Anacamptis morio.JPG"/>
          <p:cNvPicPr>
            <a:picLocks noChangeAspect="1" noChangeArrowheads="1"/>
          </p:cNvPicPr>
          <p:nvPr/>
        </p:nvPicPr>
        <p:blipFill>
          <a:blip r:embed="rId2" cstate="print"/>
          <a:srcRect t="3815" b="4359"/>
          <a:stretch>
            <a:fillRect/>
          </a:stretch>
        </p:blipFill>
        <p:spPr bwMode="auto">
          <a:xfrm>
            <a:off x="447675" y="1196975"/>
            <a:ext cx="3182938" cy="3743325"/>
          </a:xfrm>
          <a:prstGeom prst="rect">
            <a:avLst/>
          </a:prstGeom>
          <a:noFill/>
          <a:ln w="9525">
            <a:noFill/>
            <a:miter lim="800000"/>
            <a:headEnd/>
            <a:tailEnd/>
          </a:ln>
        </p:spPr>
      </p:pic>
      <p:sp>
        <p:nvSpPr>
          <p:cNvPr id="62469" name="CasellaDiTesto 5"/>
          <p:cNvSpPr txBox="1">
            <a:spLocks noChangeArrowheads="1"/>
          </p:cNvSpPr>
          <p:nvPr/>
        </p:nvSpPr>
        <p:spPr bwMode="auto">
          <a:xfrm>
            <a:off x="4654550" y="5065713"/>
            <a:ext cx="3219450" cy="1589087"/>
          </a:xfrm>
          <a:prstGeom prst="rect">
            <a:avLst/>
          </a:prstGeom>
          <a:noFill/>
          <a:ln w="9525">
            <a:noFill/>
            <a:miter lim="800000"/>
            <a:headEnd/>
            <a:tailEnd/>
          </a:ln>
        </p:spPr>
        <p:txBody>
          <a:bodyPr>
            <a:spAutoFit/>
          </a:bodyPr>
          <a:lstStyle/>
          <a:p>
            <a:pPr algn="ctr"/>
            <a:r>
              <a:rPr lang="it-IT" sz="1600">
                <a:solidFill>
                  <a:schemeClr val="bg1"/>
                </a:solidFill>
                <a:latin typeface="Calibri" pitchFamily="34" charset="0"/>
              </a:rPr>
              <a:t>Anacamptis coriophora (L.) R.M. Bateman, Pridgeon &amp; M.V. Chase                                              Diffusa da Maggio a Giugno inoltrato su tutta la superficie della Petrosa. Molto comune.</a:t>
            </a:r>
          </a:p>
          <a:p>
            <a:endParaRPr lang="it-IT">
              <a:solidFill>
                <a:schemeClr val="bg1"/>
              </a:solidFill>
              <a:latin typeface="Calibri" pitchFamily="34" charset="0"/>
            </a:endParaRPr>
          </a:p>
        </p:txBody>
      </p:sp>
      <p:pic>
        <p:nvPicPr>
          <p:cNvPr id="62470" name="Immagine 6" descr="2 Anacamptis coriophora.jpg"/>
          <p:cNvPicPr>
            <a:picLocks noChangeAspect="1" noChangeArrowheads="1"/>
          </p:cNvPicPr>
          <p:nvPr/>
        </p:nvPicPr>
        <p:blipFill>
          <a:blip r:embed="rId3" cstate="print"/>
          <a:srcRect l="3021" t="7214" r="4532" b="3484"/>
          <a:stretch>
            <a:fillRect/>
          </a:stretch>
        </p:blipFill>
        <p:spPr bwMode="auto">
          <a:xfrm>
            <a:off x="4652963" y="1241425"/>
            <a:ext cx="3152775" cy="3814763"/>
          </a:xfrm>
          <a:prstGeom prst="rect">
            <a:avLst/>
          </a:prstGeom>
          <a:noFill/>
          <a:ln w="9525">
            <a:noFill/>
            <a:miter lim="800000"/>
            <a:headEnd/>
            <a:tailEnd/>
          </a:ln>
        </p:spPr>
      </p:pic>
      <p:sp>
        <p:nvSpPr>
          <p:cNvPr id="62471" name="CasellaDiTesto 7"/>
          <p:cNvSpPr txBox="1">
            <a:spLocks noChangeArrowheads="1"/>
          </p:cNvSpPr>
          <p:nvPr/>
        </p:nvSpPr>
        <p:spPr bwMode="auto">
          <a:xfrm>
            <a:off x="8666163" y="5011738"/>
            <a:ext cx="3043237" cy="1833562"/>
          </a:xfrm>
          <a:prstGeom prst="rect">
            <a:avLst/>
          </a:prstGeom>
          <a:noFill/>
          <a:ln w="9525">
            <a:noFill/>
            <a:miter lim="800000"/>
            <a:headEnd/>
            <a:tailEnd/>
          </a:ln>
        </p:spPr>
        <p:txBody>
          <a:bodyPr>
            <a:spAutoFit/>
          </a:bodyPr>
          <a:lstStyle/>
          <a:p>
            <a:pPr algn="ctr"/>
            <a:r>
              <a:rPr lang="en-US" sz="1600" b="1" dirty="0" err="1">
                <a:solidFill>
                  <a:schemeClr val="bg1"/>
                </a:solidFill>
                <a:latin typeface="Calibri" pitchFamily="34" charset="0"/>
              </a:rPr>
              <a:t>Anacamptis</a:t>
            </a:r>
            <a:r>
              <a:rPr lang="en-US" sz="1600" b="1" dirty="0">
                <a:solidFill>
                  <a:schemeClr val="bg1"/>
                </a:solidFill>
                <a:latin typeface="Calibri" pitchFamily="34" charset="0"/>
              </a:rPr>
              <a:t> </a:t>
            </a:r>
            <a:r>
              <a:rPr lang="en-US" sz="1600" b="1" dirty="0" err="1">
                <a:solidFill>
                  <a:schemeClr val="bg1"/>
                </a:solidFill>
                <a:latin typeface="Calibri" pitchFamily="34" charset="0"/>
              </a:rPr>
              <a:t>collina</a:t>
            </a:r>
            <a:r>
              <a:rPr lang="en-US" sz="1600" dirty="0">
                <a:solidFill>
                  <a:schemeClr val="bg1"/>
                </a:solidFill>
                <a:latin typeface="Calibri" pitchFamily="34" charset="0"/>
              </a:rPr>
              <a:t>  </a:t>
            </a:r>
          </a:p>
          <a:p>
            <a:pPr algn="ctr"/>
            <a:r>
              <a:rPr lang="en-US" sz="1600" dirty="0">
                <a:solidFill>
                  <a:schemeClr val="bg1"/>
                </a:solidFill>
                <a:latin typeface="Calibri" pitchFamily="34" charset="0"/>
              </a:rPr>
              <a:t>(Banks &amp; Sol ex Russell)     </a:t>
            </a:r>
            <a:endParaRPr lang="it-IT" sz="1600" dirty="0">
              <a:solidFill>
                <a:schemeClr val="bg1"/>
              </a:solidFill>
              <a:latin typeface="Calibri" pitchFamily="34" charset="0"/>
            </a:endParaRPr>
          </a:p>
          <a:p>
            <a:pPr algn="ctr"/>
            <a:r>
              <a:rPr lang="it-IT" sz="1600" dirty="0">
                <a:solidFill>
                  <a:schemeClr val="bg1"/>
                </a:solidFill>
                <a:latin typeface="Calibri" pitchFamily="34" charset="0"/>
              </a:rPr>
              <a:t>Localizzata  In poche stazioni di crescita della </a:t>
            </a:r>
            <a:r>
              <a:rPr lang="it-IT" sz="1600" b="1" dirty="0">
                <a:solidFill>
                  <a:schemeClr val="bg1"/>
                </a:solidFill>
                <a:latin typeface="Calibri" pitchFamily="34" charset="0"/>
              </a:rPr>
              <a:t>Petrosa, fa la sua apparizione già</a:t>
            </a:r>
            <a:r>
              <a:rPr lang="it-IT" sz="1600" dirty="0">
                <a:solidFill>
                  <a:schemeClr val="bg1"/>
                </a:solidFill>
                <a:latin typeface="Calibri" pitchFamily="34" charset="0"/>
              </a:rPr>
              <a:t> a fine Febbraio. Abbastanza rara.</a:t>
            </a:r>
          </a:p>
          <a:p>
            <a:endParaRPr lang="it-IT" dirty="0">
              <a:latin typeface="Calibri" pitchFamily="34" charset="0"/>
            </a:endParaRPr>
          </a:p>
        </p:txBody>
      </p:sp>
      <p:pic>
        <p:nvPicPr>
          <p:cNvPr id="62472" name="Immagine 8" descr="2 Anacamptis coriophora.jpg"/>
          <p:cNvPicPr>
            <a:picLocks noChangeAspect="1" noChangeArrowheads="1"/>
          </p:cNvPicPr>
          <p:nvPr/>
        </p:nvPicPr>
        <p:blipFill>
          <a:blip r:embed="rId3" cstate="print"/>
          <a:srcRect l="3021" t="7214" r="4532" b="3484"/>
          <a:stretch>
            <a:fillRect/>
          </a:stretch>
        </p:blipFill>
        <p:spPr bwMode="auto">
          <a:xfrm>
            <a:off x="4652963" y="1214438"/>
            <a:ext cx="3152775" cy="3814762"/>
          </a:xfrm>
          <a:prstGeom prst="rect">
            <a:avLst/>
          </a:prstGeom>
          <a:noFill/>
          <a:ln w="9525">
            <a:noFill/>
            <a:miter lim="800000"/>
            <a:headEnd/>
            <a:tailEnd/>
          </a:ln>
        </p:spPr>
      </p:pic>
      <p:pic>
        <p:nvPicPr>
          <p:cNvPr id="62473" name="Immagine 9" descr="1 Anacamptis collina.jpg"/>
          <p:cNvPicPr>
            <a:picLocks noChangeAspect="1" noChangeArrowheads="1"/>
          </p:cNvPicPr>
          <p:nvPr/>
        </p:nvPicPr>
        <p:blipFill>
          <a:blip r:embed="rId4" cstate="print"/>
          <a:srcRect l="3125" t="7629" r="2812" b="2180"/>
          <a:stretch>
            <a:fillRect/>
          </a:stretch>
        </p:blipFill>
        <p:spPr bwMode="auto">
          <a:xfrm>
            <a:off x="8688388" y="1196975"/>
            <a:ext cx="3116262" cy="383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3" name="CasellaDiTesto 2"/>
          <p:cNvSpPr txBox="1"/>
          <p:nvPr/>
        </p:nvSpPr>
        <p:spPr>
          <a:xfrm>
            <a:off x="885825" y="77788"/>
            <a:ext cx="10228263" cy="523875"/>
          </a:xfrm>
          <a:prstGeom prst="rect">
            <a:avLst/>
          </a:prstGeom>
          <a:noFill/>
        </p:spPr>
        <p:txBody>
          <a:bodyPr>
            <a:spAutoFit/>
          </a:bodyPr>
          <a:lstStyle/>
          <a:p>
            <a:pPr algn="ctr" fontAlgn="auto">
              <a:spcBef>
                <a:spcPts val="0"/>
              </a:spcBef>
              <a:spcAft>
                <a:spcPts val="0"/>
              </a:spcAft>
              <a:defRPr/>
            </a:pPr>
            <a:r>
              <a:rPr lang="it-IT" sz="2800" dirty="0">
                <a:solidFill>
                  <a:srgbClr val="C00000"/>
                </a:solidFill>
                <a:effectLst>
                  <a:outerShdw blurRad="38100" dist="38100" dir="2700000" algn="tl">
                    <a:srgbClr val="000000">
                      <a:alpha val="43137"/>
                    </a:srgbClr>
                  </a:outerShdw>
                </a:effectLst>
                <a:latin typeface="+mn-lt"/>
              </a:rPr>
              <a:t>IL NOSTRO CAMMINO </a:t>
            </a:r>
            <a:r>
              <a:rPr lang="it-IT" sz="2800" dirty="0" err="1">
                <a:solidFill>
                  <a:srgbClr val="C00000"/>
                </a:solidFill>
                <a:effectLst>
                  <a:outerShdw blurRad="38100" dist="38100" dir="2700000" algn="tl">
                    <a:srgbClr val="000000">
                      <a:alpha val="43137"/>
                    </a:srgbClr>
                  </a:outerShdw>
                </a:effectLst>
                <a:latin typeface="+mn-lt"/>
              </a:rPr>
              <a:t>DI</a:t>
            </a:r>
            <a:r>
              <a:rPr lang="it-IT" sz="2800" dirty="0">
                <a:solidFill>
                  <a:srgbClr val="C00000"/>
                </a:solidFill>
                <a:effectLst>
                  <a:outerShdw blurRad="38100" dist="38100" dir="2700000" algn="tl">
                    <a:srgbClr val="000000">
                      <a:alpha val="43137"/>
                    </a:srgbClr>
                  </a:outerShdw>
                </a:effectLst>
                <a:latin typeface="+mn-lt"/>
              </a:rPr>
              <a:t> CONOSCENZA </a:t>
            </a:r>
          </a:p>
        </p:txBody>
      </p:sp>
      <p:sp>
        <p:nvSpPr>
          <p:cNvPr id="4" name="Rettangolo 3"/>
          <p:cNvSpPr/>
          <p:nvPr/>
        </p:nvSpPr>
        <p:spPr>
          <a:xfrm>
            <a:off x="139700" y="679450"/>
            <a:ext cx="2546350"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condotto un  ulteriore  sopralluogo con la consulenza di un esperto naturalista per individuare  e definire </a:t>
            </a:r>
          </a:p>
          <a:p>
            <a:pPr algn="ctr" fontAlgn="auto">
              <a:spcBef>
                <a:spcPts val="0"/>
              </a:spcBef>
              <a:spcAft>
                <a:spcPts val="0"/>
              </a:spcAft>
              <a:defRPr/>
            </a:pPr>
            <a:r>
              <a:rPr lang="it-IT" sz="1600" dirty="0"/>
              <a:t>“</a:t>
            </a:r>
            <a:r>
              <a:rPr lang="it-IT" dirty="0"/>
              <a:t>Il sentiero delle orchidee</a:t>
            </a:r>
            <a:r>
              <a:rPr lang="it-IT" sz="1600" dirty="0"/>
              <a:t>”;</a:t>
            </a:r>
          </a:p>
        </p:txBody>
      </p:sp>
      <p:cxnSp>
        <p:nvCxnSpPr>
          <p:cNvPr id="5" name="Connettore 2 4"/>
          <p:cNvCxnSpPr/>
          <p:nvPr/>
        </p:nvCxnSpPr>
        <p:spPr>
          <a:xfrm>
            <a:off x="2686050" y="1879600"/>
            <a:ext cx="52070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6" name="Rettangolo 5"/>
          <p:cNvSpPr/>
          <p:nvPr/>
        </p:nvSpPr>
        <p:spPr>
          <a:xfrm>
            <a:off x="3206750" y="679450"/>
            <a:ext cx="2546350"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disegnato su carta il percorso, valutato la difficoltà, preparato le schede identificative delle orchidee, predisposto un prototipo di brochure anche in lingua inglese;</a:t>
            </a:r>
          </a:p>
        </p:txBody>
      </p:sp>
      <p:cxnSp>
        <p:nvCxnSpPr>
          <p:cNvPr id="7" name="Connettore 2 6"/>
          <p:cNvCxnSpPr/>
          <p:nvPr/>
        </p:nvCxnSpPr>
        <p:spPr>
          <a:xfrm>
            <a:off x="5753100" y="1900238"/>
            <a:ext cx="52070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8" name="Rettangolo 7"/>
          <p:cNvSpPr/>
          <p:nvPr/>
        </p:nvSpPr>
        <p:spPr>
          <a:xfrm>
            <a:off x="6273800" y="679450"/>
            <a:ext cx="2546350"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individuato la data del  5 Aprile 2014 per organizzare l’evento dal titolo “</a:t>
            </a:r>
            <a:r>
              <a:rPr lang="it-IT" sz="1600" b="1" dirty="0"/>
              <a:t>La  Petrosa fiorisce…Il sentiero delle orchidee</a:t>
            </a:r>
            <a:r>
              <a:rPr lang="it-IT" sz="1600" dirty="0"/>
              <a:t>”;</a:t>
            </a:r>
          </a:p>
        </p:txBody>
      </p:sp>
      <p:cxnSp>
        <p:nvCxnSpPr>
          <p:cNvPr id="10" name="Connettore 2 9"/>
          <p:cNvCxnSpPr/>
          <p:nvPr/>
        </p:nvCxnSpPr>
        <p:spPr>
          <a:xfrm>
            <a:off x="8820150" y="1900238"/>
            <a:ext cx="52070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2" name="Rettangolo 11"/>
          <p:cNvSpPr/>
          <p:nvPr/>
        </p:nvSpPr>
        <p:spPr>
          <a:xfrm>
            <a:off x="9340850" y="679450"/>
            <a:ext cx="2546350" cy="23637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organizzato la scaletta della giornata di sensibilizzazione;</a:t>
            </a:r>
          </a:p>
        </p:txBody>
      </p:sp>
      <p:cxnSp>
        <p:nvCxnSpPr>
          <p:cNvPr id="13" name="Connettore 2 12"/>
          <p:cNvCxnSpPr/>
          <p:nvPr/>
        </p:nvCxnSpPr>
        <p:spPr>
          <a:xfrm flipH="1">
            <a:off x="10579100" y="3060700"/>
            <a:ext cx="14288" cy="582613"/>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5" name="Rettangolo 14"/>
          <p:cNvSpPr/>
          <p:nvPr/>
        </p:nvSpPr>
        <p:spPr>
          <a:xfrm>
            <a:off x="9305925" y="3643313"/>
            <a:ext cx="2546350" cy="23637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realizzato gli inviti ed i  manifesti e  individuato i portatori d’interesse da coinvolgere;</a:t>
            </a:r>
          </a:p>
        </p:txBody>
      </p:sp>
      <p:cxnSp>
        <p:nvCxnSpPr>
          <p:cNvPr id="16" name="Connettore 2 15"/>
          <p:cNvCxnSpPr/>
          <p:nvPr/>
        </p:nvCxnSpPr>
        <p:spPr>
          <a:xfrm flipH="1">
            <a:off x="8832850" y="4859338"/>
            <a:ext cx="487363"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17" name="Rettangolo 16"/>
          <p:cNvSpPr/>
          <p:nvPr/>
        </p:nvSpPr>
        <p:spPr>
          <a:xfrm>
            <a:off x="6284913" y="3671888"/>
            <a:ext cx="2546350" cy="23637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distribuito i manifesti e inserito l’evento nel sito della scuola;</a:t>
            </a:r>
          </a:p>
        </p:txBody>
      </p:sp>
      <p:cxnSp>
        <p:nvCxnSpPr>
          <p:cNvPr id="18" name="Connettore 2 17"/>
          <p:cNvCxnSpPr/>
          <p:nvPr/>
        </p:nvCxnSpPr>
        <p:spPr>
          <a:xfrm flipH="1" flipV="1">
            <a:off x="5753100" y="4852988"/>
            <a:ext cx="520700" cy="635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20" name="Rettangolo 19"/>
          <p:cNvSpPr/>
          <p:nvPr/>
        </p:nvSpPr>
        <p:spPr>
          <a:xfrm>
            <a:off x="3206750" y="3544888"/>
            <a:ext cx="2546350" cy="23637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organizzato una pagina web con il lavoro;</a:t>
            </a:r>
          </a:p>
        </p:txBody>
      </p:sp>
      <p:cxnSp>
        <p:nvCxnSpPr>
          <p:cNvPr id="21" name="Connettore 2 20"/>
          <p:cNvCxnSpPr/>
          <p:nvPr/>
        </p:nvCxnSpPr>
        <p:spPr>
          <a:xfrm flipH="1">
            <a:off x="2686050" y="4826000"/>
            <a:ext cx="520700" cy="0"/>
          </a:xfrm>
          <a:prstGeom prst="straightConnector1">
            <a:avLst/>
          </a:prstGeom>
          <a:ln w="6350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
        <p:nvSpPr>
          <p:cNvPr id="22" name="Rettangolo 21"/>
          <p:cNvSpPr/>
          <p:nvPr/>
        </p:nvSpPr>
        <p:spPr>
          <a:xfrm>
            <a:off x="139700" y="3643313"/>
            <a:ext cx="2546350" cy="23637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t-IT" sz="1600" dirty="0"/>
              <a:t>documentato l’evento.</a:t>
            </a:r>
          </a:p>
          <a:p>
            <a:pPr algn="ctr" fontAlgn="auto">
              <a:spcBef>
                <a:spcPts val="0"/>
              </a:spcBef>
              <a:spcAft>
                <a:spcPts val="0"/>
              </a:spcAft>
              <a:defRPr/>
            </a:pPr>
            <a:endParaRPr lang="it-IT"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19113"/>
          </a:xfrm>
          <a:prstGeom prst="rect">
            <a:avLst/>
          </a:prstGeom>
          <a:noFill/>
        </p:spPr>
        <p:txBody>
          <a:bodyPr>
            <a:spAutoFit/>
          </a:bodyPr>
          <a:lstStyle/>
          <a:p>
            <a:pPr algn="ctr"/>
            <a:r>
              <a:rPr lang="it-IT" sz="2800">
                <a:solidFill>
                  <a:schemeClr val="bg1"/>
                </a:solidFill>
                <a:effectLst>
                  <a:outerShdw blurRad="38100" dist="38100" dir="2700000" algn="tl">
                    <a:srgbClr val="000000"/>
                  </a:outerShdw>
                </a:effectLst>
                <a:latin typeface="Calibri" pitchFamily="34" charset="0"/>
              </a:rPr>
              <a:t>LA NOSTRA PROPOSTA …“IL PERCORSO DELLE ORCHIDEE”</a:t>
            </a:r>
          </a:p>
        </p:txBody>
      </p:sp>
      <p:sp>
        <p:nvSpPr>
          <p:cNvPr id="63491" name="CasellaDiTesto 2"/>
          <p:cNvSpPr txBox="1">
            <a:spLocks noChangeArrowheads="1"/>
          </p:cNvSpPr>
          <p:nvPr/>
        </p:nvSpPr>
        <p:spPr bwMode="auto">
          <a:xfrm>
            <a:off x="860425" y="5257800"/>
            <a:ext cx="3221038" cy="1589088"/>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Anacamptis papilionacea </a:t>
            </a:r>
            <a:r>
              <a:rPr lang="it-IT" sz="1600">
                <a:solidFill>
                  <a:schemeClr val="bg1"/>
                </a:solidFill>
                <a:latin typeface="Calibri" pitchFamily="34" charset="0"/>
              </a:rPr>
              <a:t>(L.) R.M. Bateman, Pridgeon &amp; M.V. Chase</a:t>
            </a:r>
            <a:r>
              <a:rPr lang="it-IT" sz="1600" b="1">
                <a:solidFill>
                  <a:schemeClr val="bg1"/>
                </a:solidFill>
                <a:latin typeface="Calibri" pitchFamily="34" charset="0"/>
              </a:rPr>
              <a:t>                                                          </a:t>
            </a:r>
            <a:r>
              <a:rPr lang="it-IT" sz="1600">
                <a:solidFill>
                  <a:schemeClr val="bg1"/>
                </a:solidFill>
                <a:latin typeface="Calibri" pitchFamily="34" charset="0"/>
              </a:rPr>
              <a:t>Diffusa da Aprile a Giugno inoltrato su tutta la superficie della Petrosa. Molto comune.</a:t>
            </a:r>
          </a:p>
          <a:p>
            <a:endParaRPr lang="it-IT">
              <a:solidFill>
                <a:schemeClr val="bg1"/>
              </a:solidFill>
              <a:latin typeface="Calibri" pitchFamily="34" charset="0"/>
            </a:endParaRPr>
          </a:p>
        </p:txBody>
      </p:sp>
      <p:pic>
        <p:nvPicPr>
          <p:cNvPr id="63492" name="Immagine 4" descr="4 Anacamptis  papilionacea.JPG"/>
          <p:cNvPicPr>
            <a:picLocks noChangeAspect="1" noChangeArrowheads="1"/>
          </p:cNvPicPr>
          <p:nvPr/>
        </p:nvPicPr>
        <p:blipFill>
          <a:blip r:embed="rId2" cstate="print"/>
          <a:srcRect/>
          <a:stretch>
            <a:fillRect/>
          </a:stretch>
        </p:blipFill>
        <p:spPr bwMode="auto">
          <a:xfrm>
            <a:off x="852488" y="1036638"/>
            <a:ext cx="3351212" cy="4108450"/>
          </a:xfrm>
          <a:prstGeom prst="rect">
            <a:avLst/>
          </a:prstGeom>
          <a:noFill/>
          <a:ln w="9525">
            <a:noFill/>
            <a:miter lim="800000"/>
            <a:headEnd/>
            <a:tailEnd/>
          </a:ln>
        </p:spPr>
      </p:pic>
      <p:sp>
        <p:nvSpPr>
          <p:cNvPr id="63493" name="CasellaDiTesto 5"/>
          <p:cNvSpPr txBox="1">
            <a:spLocks noChangeArrowheads="1"/>
          </p:cNvSpPr>
          <p:nvPr/>
        </p:nvSpPr>
        <p:spPr bwMode="auto">
          <a:xfrm>
            <a:off x="4518025" y="5245100"/>
            <a:ext cx="3452813" cy="1344613"/>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Anacamptis pyramidalis </a:t>
            </a:r>
            <a:r>
              <a:rPr lang="it-IT" sz="1600">
                <a:solidFill>
                  <a:schemeClr val="bg1"/>
                </a:solidFill>
                <a:latin typeface="Calibri" pitchFamily="34" charset="0"/>
              </a:rPr>
              <a:t>(L.) Rich.                                                                                                       Diffusa da Aprile a Giugno inoltrato su tutta la superficie della Petrosa. Molto comune.</a:t>
            </a:r>
          </a:p>
          <a:p>
            <a:endParaRPr lang="it-IT">
              <a:solidFill>
                <a:schemeClr val="bg1"/>
              </a:solidFill>
              <a:latin typeface="Calibri" pitchFamily="34" charset="0"/>
            </a:endParaRPr>
          </a:p>
        </p:txBody>
      </p:sp>
      <p:pic>
        <p:nvPicPr>
          <p:cNvPr id="63494" name="Immagine 6" descr="5 Anacamptis pyramidalis.JPG"/>
          <p:cNvPicPr>
            <a:picLocks noChangeAspect="1" noChangeArrowheads="1"/>
          </p:cNvPicPr>
          <p:nvPr/>
        </p:nvPicPr>
        <p:blipFill>
          <a:blip r:embed="rId3" cstate="print"/>
          <a:srcRect t="7076" b="7076"/>
          <a:stretch>
            <a:fillRect/>
          </a:stretch>
        </p:blipFill>
        <p:spPr bwMode="auto">
          <a:xfrm>
            <a:off x="4583113" y="1054100"/>
            <a:ext cx="3381375" cy="4159250"/>
          </a:xfrm>
          <a:prstGeom prst="rect">
            <a:avLst/>
          </a:prstGeom>
          <a:noFill/>
          <a:ln w="9525">
            <a:noFill/>
            <a:miter lim="800000"/>
            <a:headEnd/>
            <a:tailEnd/>
          </a:ln>
        </p:spPr>
      </p:pic>
      <p:sp>
        <p:nvSpPr>
          <p:cNvPr id="63495" name="CasellaDiTesto 9"/>
          <p:cNvSpPr txBox="1">
            <a:spLocks noChangeArrowheads="1"/>
          </p:cNvSpPr>
          <p:nvPr/>
        </p:nvSpPr>
        <p:spPr bwMode="auto">
          <a:xfrm>
            <a:off x="8297863" y="5159375"/>
            <a:ext cx="3343275" cy="1344613"/>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Ophrys apifera </a:t>
            </a:r>
            <a:r>
              <a:rPr lang="it-IT" sz="1600">
                <a:solidFill>
                  <a:schemeClr val="bg1"/>
                </a:solidFill>
                <a:latin typeface="Calibri" pitchFamily="34" charset="0"/>
              </a:rPr>
              <a:t>Huds.                                                                              </a:t>
            </a:r>
            <a:r>
              <a:rPr lang="it-IT" sz="1600" b="1">
                <a:solidFill>
                  <a:schemeClr val="bg1"/>
                </a:solidFill>
                <a:latin typeface="Calibri" pitchFamily="34" charset="0"/>
              </a:rPr>
              <a:t>                                                          </a:t>
            </a:r>
            <a:r>
              <a:rPr lang="it-IT" sz="1600">
                <a:solidFill>
                  <a:schemeClr val="bg1"/>
                </a:solidFill>
                <a:latin typeface="Calibri" pitchFamily="34" charset="0"/>
              </a:rPr>
              <a:t>Cresce in pochissime stazioni della Petrosa tra  Giugno e Luglio. Abbastanza rara.</a:t>
            </a:r>
          </a:p>
          <a:p>
            <a:endParaRPr lang="it-IT">
              <a:solidFill>
                <a:schemeClr val="bg1"/>
              </a:solidFill>
              <a:latin typeface="Calibri" pitchFamily="34" charset="0"/>
            </a:endParaRPr>
          </a:p>
        </p:txBody>
      </p:sp>
      <p:pic>
        <p:nvPicPr>
          <p:cNvPr id="63496" name="Immagine 10" descr="6 Ophrys apifera.JPG"/>
          <p:cNvPicPr>
            <a:picLocks noChangeAspect="1" noChangeArrowheads="1"/>
          </p:cNvPicPr>
          <p:nvPr/>
        </p:nvPicPr>
        <p:blipFill>
          <a:blip r:embed="rId4" cstate="print"/>
          <a:srcRect t="19901"/>
          <a:stretch>
            <a:fillRect/>
          </a:stretch>
        </p:blipFill>
        <p:spPr bwMode="auto">
          <a:xfrm>
            <a:off x="8312150" y="1041400"/>
            <a:ext cx="3343275" cy="413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19113"/>
          </a:xfrm>
          <a:prstGeom prst="rect">
            <a:avLst/>
          </a:prstGeom>
          <a:noFill/>
        </p:spPr>
        <p:txBody>
          <a:bodyPr>
            <a:spAutoFit/>
          </a:bodyPr>
          <a:lstStyle/>
          <a:p>
            <a:pPr algn="ctr"/>
            <a:r>
              <a:rPr lang="it-IT" sz="2800">
                <a:solidFill>
                  <a:schemeClr val="bg1"/>
                </a:solidFill>
                <a:effectLst>
                  <a:outerShdw blurRad="38100" dist="38100" dir="2700000" algn="tl">
                    <a:srgbClr val="000000"/>
                  </a:outerShdw>
                </a:effectLst>
                <a:latin typeface="Calibri" pitchFamily="34" charset="0"/>
              </a:rPr>
              <a:t>LA NOSTRA PROPOSTA …“IL PERCORSO DELLE ORCHIDEE”</a:t>
            </a:r>
          </a:p>
        </p:txBody>
      </p:sp>
      <p:sp>
        <p:nvSpPr>
          <p:cNvPr id="64515" name="CasellaDiTesto 3"/>
          <p:cNvSpPr txBox="1">
            <a:spLocks noChangeArrowheads="1"/>
          </p:cNvSpPr>
          <p:nvPr/>
        </p:nvSpPr>
        <p:spPr bwMode="auto">
          <a:xfrm>
            <a:off x="527050" y="5322888"/>
            <a:ext cx="3608388" cy="1314450"/>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Ophrys bertolonii </a:t>
            </a:r>
            <a:r>
              <a:rPr lang="it-IT" sz="1600">
                <a:solidFill>
                  <a:schemeClr val="bg1"/>
                </a:solidFill>
                <a:latin typeface="Calibri" pitchFamily="34" charset="0"/>
              </a:rPr>
              <a:t>subsp.</a:t>
            </a:r>
          </a:p>
          <a:p>
            <a:pPr algn="ctr"/>
            <a:r>
              <a:rPr lang="it-IT" sz="1600" b="1">
                <a:solidFill>
                  <a:schemeClr val="bg1"/>
                </a:solidFill>
                <a:latin typeface="Calibri" pitchFamily="34" charset="0"/>
              </a:rPr>
              <a:t> bertolonii </a:t>
            </a:r>
            <a:r>
              <a:rPr lang="it-IT" sz="1600">
                <a:solidFill>
                  <a:schemeClr val="bg1"/>
                </a:solidFill>
                <a:latin typeface="Calibri" pitchFamily="34" charset="0"/>
              </a:rPr>
              <a:t>Moretti                                                                             Abbastanza diffusa su tutto il territorio della Petrosa da Maggio a Luglio. Abbastanza comune.</a:t>
            </a:r>
          </a:p>
        </p:txBody>
      </p:sp>
      <p:pic>
        <p:nvPicPr>
          <p:cNvPr id="64516" name="Immagine 4" descr="7 Ophrys bertolonii.jpg"/>
          <p:cNvPicPr>
            <a:picLocks noChangeAspect="1" noChangeArrowheads="1"/>
          </p:cNvPicPr>
          <p:nvPr/>
        </p:nvPicPr>
        <p:blipFill>
          <a:blip r:embed="rId2" cstate="print"/>
          <a:srcRect l="7849" t="7655" b="8121"/>
          <a:stretch>
            <a:fillRect/>
          </a:stretch>
        </p:blipFill>
        <p:spPr bwMode="auto">
          <a:xfrm>
            <a:off x="628650" y="963613"/>
            <a:ext cx="3355975" cy="4276725"/>
          </a:xfrm>
          <a:prstGeom prst="rect">
            <a:avLst/>
          </a:prstGeom>
          <a:noFill/>
          <a:ln w="9525">
            <a:noFill/>
            <a:miter lim="800000"/>
            <a:headEnd/>
            <a:tailEnd/>
          </a:ln>
        </p:spPr>
      </p:pic>
      <p:sp>
        <p:nvSpPr>
          <p:cNvPr id="64517" name="CasellaDiTesto 5"/>
          <p:cNvSpPr txBox="1">
            <a:spLocks noChangeArrowheads="1"/>
          </p:cNvSpPr>
          <p:nvPr/>
        </p:nvSpPr>
        <p:spPr bwMode="auto">
          <a:xfrm>
            <a:off x="4162425" y="5308600"/>
            <a:ext cx="3862388" cy="825500"/>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Ophrys exaltata </a:t>
            </a:r>
            <a:r>
              <a:rPr lang="it-IT" sz="1600">
                <a:solidFill>
                  <a:schemeClr val="bg1"/>
                </a:solidFill>
                <a:latin typeface="Calibri" pitchFamily="34" charset="0"/>
              </a:rPr>
              <a:t>subsp.</a:t>
            </a:r>
            <a:r>
              <a:rPr lang="it-IT" sz="1600" b="1">
                <a:solidFill>
                  <a:schemeClr val="bg1"/>
                </a:solidFill>
                <a:latin typeface="Calibri" pitchFamily="34" charset="0"/>
              </a:rPr>
              <a:t> exaltata  </a:t>
            </a:r>
            <a:r>
              <a:rPr lang="it-IT" sz="1600">
                <a:solidFill>
                  <a:schemeClr val="bg1"/>
                </a:solidFill>
                <a:latin typeface="Calibri" pitchFamily="34" charset="0"/>
              </a:rPr>
              <a:t>Ten.                                                                                                     Cresce da inizio Aprile a tutto Giugno . Abbastanza diffusa.</a:t>
            </a:r>
          </a:p>
        </p:txBody>
      </p:sp>
      <p:pic>
        <p:nvPicPr>
          <p:cNvPr id="64518" name="Immagine 6" descr="8 Ophrys exaltata.jpg"/>
          <p:cNvPicPr>
            <a:picLocks noChangeAspect="1" noChangeArrowheads="1"/>
          </p:cNvPicPr>
          <p:nvPr/>
        </p:nvPicPr>
        <p:blipFill>
          <a:blip r:embed="rId3" cstate="print"/>
          <a:srcRect/>
          <a:stretch>
            <a:fillRect/>
          </a:stretch>
        </p:blipFill>
        <p:spPr bwMode="auto">
          <a:xfrm>
            <a:off x="4354513" y="982663"/>
            <a:ext cx="3492500" cy="4284662"/>
          </a:xfrm>
          <a:prstGeom prst="rect">
            <a:avLst/>
          </a:prstGeom>
          <a:noFill/>
          <a:ln w="9525">
            <a:noFill/>
            <a:miter lim="800000"/>
            <a:headEnd/>
            <a:tailEnd/>
          </a:ln>
        </p:spPr>
      </p:pic>
      <p:sp>
        <p:nvSpPr>
          <p:cNvPr id="64519" name="CasellaDiTesto 7"/>
          <p:cNvSpPr txBox="1">
            <a:spLocks noChangeArrowheads="1"/>
          </p:cNvSpPr>
          <p:nvPr/>
        </p:nvSpPr>
        <p:spPr bwMode="auto">
          <a:xfrm>
            <a:off x="8570913" y="5335588"/>
            <a:ext cx="3097212" cy="1100137"/>
          </a:xfrm>
          <a:prstGeom prst="rect">
            <a:avLst/>
          </a:prstGeom>
          <a:noFill/>
          <a:ln w="9525">
            <a:noFill/>
            <a:miter lim="800000"/>
            <a:headEnd/>
            <a:tailEnd/>
          </a:ln>
        </p:spPr>
        <p:txBody>
          <a:bodyPr>
            <a:spAutoFit/>
          </a:bodyPr>
          <a:lstStyle/>
          <a:p>
            <a:r>
              <a:rPr lang="it-IT" sz="1600" b="1">
                <a:solidFill>
                  <a:schemeClr val="bg1"/>
                </a:solidFill>
                <a:latin typeface="Calibri" pitchFamily="34" charset="0"/>
              </a:rPr>
              <a:t>Ophrys lutea subsp. lutea </a:t>
            </a:r>
            <a:r>
              <a:rPr lang="it-IT" sz="1600">
                <a:solidFill>
                  <a:schemeClr val="bg1"/>
                </a:solidFill>
                <a:latin typeface="Calibri" pitchFamily="34" charset="0"/>
              </a:rPr>
              <a:t>Cav.                                                                              </a:t>
            </a:r>
            <a:r>
              <a:rPr lang="it-IT" sz="1600" b="1">
                <a:solidFill>
                  <a:schemeClr val="bg1"/>
                </a:solidFill>
                <a:latin typeface="Calibri" pitchFamily="34" charset="0"/>
              </a:rPr>
              <a:t>                                                          </a:t>
            </a:r>
            <a:r>
              <a:rPr lang="it-IT" sz="1600">
                <a:solidFill>
                  <a:schemeClr val="bg1"/>
                </a:solidFill>
                <a:latin typeface="Calibri" pitchFamily="34" charset="0"/>
              </a:rPr>
              <a:t>Cresce da inizio Aprile a tutto Giugno . Abbastanza diffusa.</a:t>
            </a:r>
          </a:p>
          <a:p>
            <a:endParaRPr lang="it-IT">
              <a:solidFill>
                <a:schemeClr val="bg1"/>
              </a:solidFill>
              <a:latin typeface="Calibri" pitchFamily="34" charset="0"/>
            </a:endParaRPr>
          </a:p>
        </p:txBody>
      </p:sp>
      <p:pic>
        <p:nvPicPr>
          <p:cNvPr id="64520" name="Immagine 8" descr="9 Ophrys lutea.JPG"/>
          <p:cNvPicPr>
            <a:picLocks noChangeAspect="1" noChangeArrowheads="1"/>
          </p:cNvPicPr>
          <p:nvPr/>
        </p:nvPicPr>
        <p:blipFill>
          <a:blip r:embed="rId4" cstate="print"/>
          <a:srcRect b="16911"/>
          <a:stretch>
            <a:fillRect/>
          </a:stretch>
        </p:blipFill>
        <p:spPr bwMode="auto">
          <a:xfrm>
            <a:off x="8242300" y="1009650"/>
            <a:ext cx="3535363" cy="4271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19113"/>
          </a:xfrm>
          <a:prstGeom prst="rect">
            <a:avLst/>
          </a:prstGeom>
          <a:noFill/>
        </p:spPr>
        <p:txBody>
          <a:bodyPr>
            <a:spAutoFit/>
          </a:bodyPr>
          <a:lstStyle/>
          <a:p>
            <a:pPr algn="ctr"/>
            <a:r>
              <a:rPr lang="it-IT" sz="2800">
                <a:solidFill>
                  <a:schemeClr val="bg1"/>
                </a:solidFill>
                <a:effectLst>
                  <a:outerShdw blurRad="38100" dist="38100" dir="2700000" algn="tl">
                    <a:srgbClr val="000000"/>
                  </a:outerShdw>
                </a:effectLst>
                <a:latin typeface="Calibri" pitchFamily="34" charset="0"/>
              </a:rPr>
              <a:t>LA NOSTRA PROPOSTA …“IL PERCORSO DELLE ORCHIDEE”</a:t>
            </a:r>
          </a:p>
        </p:txBody>
      </p:sp>
      <p:sp>
        <p:nvSpPr>
          <p:cNvPr id="65539" name="CasellaDiTesto 2"/>
          <p:cNvSpPr txBox="1">
            <a:spLocks noChangeArrowheads="1"/>
          </p:cNvSpPr>
          <p:nvPr/>
        </p:nvSpPr>
        <p:spPr bwMode="auto">
          <a:xfrm>
            <a:off x="395288" y="5364163"/>
            <a:ext cx="3957637" cy="1100137"/>
          </a:xfrm>
          <a:prstGeom prst="rect">
            <a:avLst/>
          </a:prstGeom>
          <a:noFill/>
          <a:ln w="9525">
            <a:noFill/>
            <a:miter lim="800000"/>
            <a:headEnd/>
            <a:tailEnd/>
          </a:ln>
        </p:spPr>
        <p:txBody>
          <a:bodyPr>
            <a:spAutoFit/>
          </a:bodyPr>
          <a:lstStyle/>
          <a:p>
            <a:pPr algn="ctr"/>
            <a:r>
              <a:rPr lang="en-US" sz="1600" b="1">
                <a:solidFill>
                  <a:schemeClr val="bg1"/>
                </a:solidFill>
                <a:latin typeface="Calibri" pitchFamily="34" charset="0"/>
              </a:rPr>
              <a:t>Ophrys spregodes </a:t>
            </a:r>
            <a:r>
              <a:rPr lang="en-US" sz="1600">
                <a:solidFill>
                  <a:schemeClr val="bg1"/>
                </a:solidFill>
                <a:latin typeface="Calibri" pitchFamily="34" charset="0"/>
              </a:rPr>
              <a:t>subsp.</a:t>
            </a:r>
            <a:r>
              <a:rPr lang="en-US" sz="1600" b="1">
                <a:solidFill>
                  <a:schemeClr val="bg1"/>
                </a:solidFill>
                <a:latin typeface="Calibri" pitchFamily="34" charset="0"/>
              </a:rPr>
              <a:t> spregodes </a:t>
            </a:r>
            <a:r>
              <a:rPr lang="en-US" sz="1600">
                <a:solidFill>
                  <a:schemeClr val="bg1"/>
                </a:solidFill>
                <a:latin typeface="Calibri" pitchFamily="34" charset="0"/>
              </a:rPr>
              <a:t>Mill.                                                                              </a:t>
            </a:r>
            <a:r>
              <a:rPr lang="en-US" sz="1600" b="1">
                <a:solidFill>
                  <a:schemeClr val="bg1"/>
                </a:solidFill>
                <a:latin typeface="Calibri" pitchFamily="34" charset="0"/>
              </a:rPr>
              <a:t>                                                          </a:t>
            </a:r>
            <a:r>
              <a:rPr lang="it-IT" sz="1600">
                <a:solidFill>
                  <a:schemeClr val="bg1"/>
                </a:solidFill>
                <a:latin typeface="Calibri" pitchFamily="34" charset="0"/>
              </a:rPr>
              <a:t>Cresce in pochissime stazioni della Petrosa tra  Giugno e Luglio. Abbastanza rara.</a:t>
            </a:r>
          </a:p>
          <a:p>
            <a:endParaRPr lang="it-IT">
              <a:solidFill>
                <a:schemeClr val="bg1"/>
              </a:solidFill>
              <a:latin typeface="Calibri" pitchFamily="34" charset="0"/>
            </a:endParaRPr>
          </a:p>
        </p:txBody>
      </p:sp>
      <p:pic>
        <p:nvPicPr>
          <p:cNvPr id="65540" name="Immagine 3" descr="10 Ophrys spregodes.jpg"/>
          <p:cNvPicPr>
            <a:picLocks noChangeAspect="1" noChangeArrowheads="1"/>
          </p:cNvPicPr>
          <p:nvPr/>
        </p:nvPicPr>
        <p:blipFill>
          <a:blip r:embed="rId2" cstate="print"/>
          <a:srcRect b="4401"/>
          <a:stretch>
            <a:fillRect/>
          </a:stretch>
        </p:blipFill>
        <p:spPr bwMode="auto">
          <a:xfrm>
            <a:off x="714375" y="842963"/>
            <a:ext cx="3433763" cy="4521200"/>
          </a:xfrm>
          <a:prstGeom prst="rect">
            <a:avLst/>
          </a:prstGeom>
          <a:noFill/>
          <a:ln w="9525">
            <a:noFill/>
            <a:miter lim="800000"/>
            <a:headEnd/>
            <a:tailEnd/>
          </a:ln>
        </p:spPr>
      </p:pic>
      <p:sp>
        <p:nvSpPr>
          <p:cNvPr id="65541" name="CasellaDiTesto 4"/>
          <p:cNvSpPr txBox="1">
            <a:spLocks noChangeArrowheads="1"/>
          </p:cNvSpPr>
          <p:nvPr/>
        </p:nvSpPr>
        <p:spPr bwMode="auto">
          <a:xfrm>
            <a:off x="4394200" y="5326063"/>
            <a:ext cx="3808413" cy="1344612"/>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Ophrys tenthredinifera </a:t>
            </a:r>
            <a:r>
              <a:rPr lang="it-IT" sz="1600">
                <a:solidFill>
                  <a:schemeClr val="bg1"/>
                </a:solidFill>
                <a:latin typeface="Calibri" pitchFamily="34" charset="0"/>
              </a:rPr>
              <a:t>Willd.                                                                                                       Abbastanza diffusa su tutto il territorio della Petrosa da Maggio a Luglio. Abbastanza comune.</a:t>
            </a:r>
          </a:p>
          <a:p>
            <a:endParaRPr lang="it-IT">
              <a:solidFill>
                <a:schemeClr val="bg1"/>
              </a:solidFill>
              <a:latin typeface="Calibri" pitchFamily="34" charset="0"/>
            </a:endParaRPr>
          </a:p>
        </p:txBody>
      </p:sp>
      <p:pic>
        <p:nvPicPr>
          <p:cNvPr id="65542" name="Immagine 5" descr="11 Ophrys tenthredinifera.JPG"/>
          <p:cNvPicPr>
            <a:picLocks noChangeAspect="1" noChangeArrowheads="1"/>
          </p:cNvPicPr>
          <p:nvPr/>
        </p:nvPicPr>
        <p:blipFill>
          <a:blip r:embed="rId3" cstate="print"/>
          <a:srcRect t="9024" r="6587" b="2438"/>
          <a:stretch>
            <a:fillRect/>
          </a:stretch>
        </p:blipFill>
        <p:spPr bwMode="auto">
          <a:xfrm>
            <a:off x="4514850" y="827088"/>
            <a:ext cx="3441700" cy="4537075"/>
          </a:xfrm>
          <a:prstGeom prst="rect">
            <a:avLst/>
          </a:prstGeom>
          <a:noFill/>
          <a:ln w="9525">
            <a:noFill/>
            <a:miter lim="800000"/>
            <a:headEnd/>
            <a:tailEnd/>
          </a:ln>
        </p:spPr>
      </p:pic>
      <p:sp>
        <p:nvSpPr>
          <p:cNvPr id="65543" name="CasellaDiTesto 6"/>
          <p:cNvSpPr txBox="1">
            <a:spLocks noChangeArrowheads="1"/>
          </p:cNvSpPr>
          <p:nvPr/>
        </p:nvSpPr>
        <p:spPr bwMode="auto">
          <a:xfrm>
            <a:off x="8570913" y="5340350"/>
            <a:ext cx="2974975" cy="1069975"/>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Orchis anthropophora </a:t>
            </a:r>
            <a:r>
              <a:rPr lang="it-IT" sz="1600">
                <a:solidFill>
                  <a:schemeClr val="bg1"/>
                </a:solidFill>
                <a:latin typeface="Calibri" pitchFamily="34" charset="0"/>
              </a:rPr>
              <a:t>(L.) All.                                                                                                       Abbastanza diffusa su tutto il territorio della Petrosa da Maggio a Luglio. Abbastanza comune.</a:t>
            </a:r>
          </a:p>
        </p:txBody>
      </p:sp>
      <p:pic>
        <p:nvPicPr>
          <p:cNvPr id="65544" name="Immagine 7" descr="12 Orchis anthropophora.jpg"/>
          <p:cNvPicPr>
            <a:picLocks noChangeAspect="1" noChangeArrowheads="1"/>
          </p:cNvPicPr>
          <p:nvPr/>
        </p:nvPicPr>
        <p:blipFill>
          <a:blip r:embed="rId4" cstate="print"/>
          <a:srcRect l="4070" t="1622" r="3198" b="11081"/>
          <a:stretch>
            <a:fillRect/>
          </a:stretch>
        </p:blipFill>
        <p:spPr bwMode="auto">
          <a:xfrm>
            <a:off x="8166100" y="831850"/>
            <a:ext cx="3448050" cy="451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19113"/>
          </a:xfrm>
          <a:prstGeom prst="rect">
            <a:avLst/>
          </a:prstGeom>
          <a:noFill/>
        </p:spPr>
        <p:txBody>
          <a:bodyPr>
            <a:spAutoFit/>
          </a:bodyPr>
          <a:lstStyle/>
          <a:p>
            <a:pPr algn="ctr"/>
            <a:r>
              <a:rPr lang="it-IT" sz="2800">
                <a:solidFill>
                  <a:schemeClr val="bg1"/>
                </a:solidFill>
                <a:effectLst>
                  <a:outerShdw blurRad="38100" dist="38100" dir="2700000" algn="tl">
                    <a:srgbClr val="000000"/>
                  </a:outerShdw>
                </a:effectLst>
                <a:latin typeface="Calibri" pitchFamily="34" charset="0"/>
              </a:rPr>
              <a:t>LA NOSTRA PROPOSTA …“IL PERCORSO DELLE ORCHIDEE”</a:t>
            </a:r>
          </a:p>
        </p:txBody>
      </p:sp>
      <p:sp>
        <p:nvSpPr>
          <p:cNvPr id="66563" name="CasellaDiTesto 3"/>
          <p:cNvSpPr txBox="1">
            <a:spLocks noChangeArrowheads="1"/>
          </p:cNvSpPr>
          <p:nvPr/>
        </p:nvSpPr>
        <p:spPr bwMode="auto">
          <a:xfrm>
            <a:off x="655638" y="5308600"/>
            <a:ext cx="3275012" cy="1069975"/>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Orchis italica </a:t>
            </a:r>
            <a:r>
              <a:rPr lang="it-IT" sz="1600">
                <a:solidFill>
                  <a:schemeClr val="bg1"/>
                </a:solidFill>
                <a:latin typeface="Calibri" pitchFamily="34" charset="0"/>
              </a:rPr>
              <a:t>Poir.                                                                                                                                              Forse è l’orchidea più comune di quelle presenti nel territorio della Petrosa da Aprile a Luglio. </a:t>
            </a:r>
          </a:p>
        </p:txBody>
      </p:sp>
      <p:pic>
        <p:nvPicPr>
          <p:cNvPr id="66564" name="Immagine 4" descr="13 Orchis italica.jpg"/>
          <p:cNvPicPr>
            <a:picLocks noChangeAspect="1" noChangeArrowheads="1"/>
          </p:cNvPicPr>
          <p:nvPr/>
        </p:nvPicPr>
        <p:blipFill>
          <a:blip r:embed="rId2" cstate="print"/>
          <a:srcRect b="14613"/>
          <a:stretch>
            <a:fillRect/>
          </a:stretch>
        </p:blipFill>
        <p:spPr bwMode="auto">
          <a:xfrm>
            <a:off x="647700" y="985838"/>
            <a:ext cx="3405188" cy="4241800"/>
          </a:xfrm>
          <a:prstGeom prst="rect">
            <a:avLst/>
          </a:prstGeom>
          <a:noFill/>
          <a:ln w="9525">
            <a:noFill/>
            <a:miter lim="800000"/>
            <a:headEnd/>
            <a:tailEnd/>
          </a:ln>
        </p:spPr>
      </p:pic>
      <p:sp>
        <p:nvSpPr>
          <p:cNvPr id="66565" name="CasellaDiTesto 5"/>
          <p:cNvSpPr txBox="1">
            <a:spLocks noChangeArrowheads="1"/>
          </p:cNvSpPr>
          <p:nvPr/>
        </p:nvSpPr>
        <p:spPr bwMode="auto">
          <a:xfrm>
            <a:off x="4625975" y="5124450"/>
            <a:ext cx="3140075" cy="1558925"/>
          </a:xfrm>
          <a:prstGeom prst="rect">
            <a:avLst/>
          </a:prstGeom>
          <a:noFill/>
          <a:ln w="9525">
            <a:noFill/>
            <a:miter lim="800000"/>
            <a:headEnd/>
            <a:tailEnd/>
          </a:ln>
        </p:spPr>
        <p:txBody>
          <a:bodyPr>
            <a:spAutoFit/>
          </a:bodyPr>
          <a:lstStyle/>
          <a:p>
            <a:pPr algn="ctr"/>
            <a:r>
              <a:rPr lang="it-IT" sz="1600" b="1">
                <a:solidFill>
                  <a:schemeClr val="bg1"/>
                </a:solidFill>
                <a:latin typeface="Calibri" pitchFamily="34" charset="0"/>
              </a:rPr>
              <a:t>Orchis quadripunctata  </a:t>
            </a:r>
          </a:p>
          <a:p>
            <a:pPr algn="ctr"/>
            <a:r>
              <a:rPr lang="it-IT" sz="1600">
                <a:solidFill>
                  <a:schemeClr val="bg1"/>
                </a:solidFill>
                <a:latin typeface="Calibri" pitchFamily="34" charset="0"/>
              </a:rPr>
              <a:t>Cirillo e Ten.                                                                                                                            Presente in pochissime stazioni di crescita  da metà Aprile a tutto Giugno,nel territorio della Petrosa .  Poco comune</a:t>
            </a:r>
          </a:p>
        </p:txBody>
      </p:sp>
      <p:pic>
        <p:nvPicPr>
          <p:cNvPr id="66566" name="Immagine 6" descr="14 Orchis  quadripunctata.jpg"/>
          <p:cNvPicPr>
            <a:picLocks noChangeAspect="1" noChangeArrowheads="1"/>
          </p:cNvPicPr>
          <p:nvPr/>
        </p:nvPicPr>
        <p:blipFill>
          <a:blip r:embed="rId3" cstate="print"/>
          <a:srcRect t="8270"/>
          <a:stretch>
            <a:fillRect/>
          </a:stretch>
        </p:blipFill>
        <p:spPr bwMode="auto">
          <a:xfrm>
            <a:off x="4497388" y="962025"/>
            <a:ext cx="3363912" cy="4224338"/>
          </a:xfrm>
          <a:prstGeom prst="rect">
            <a:avLst/>
          </a:prstGeom>
          <a:noFill/>
          <a:ln w="9525">
            <a:noFill/>
            <a:miter lim="800000"/>
            <a:headEnd/>
            <a:tailEnd/>
          </a:ln>
        </p:spPr>
      </p:pic>
      <p:sp>
        <p:nvSpPr>
          <p:cNvPr id="66567" name="CasellaDiTesto 7"/>
          <p:cNvSpPr txBox="1">
            <a:spLocks noChangeArrowheads="1"/>
          </p:cNvSpPr>
          <p:nvPr/>
        </p:nvSpPr>
        <p:spPr bwMode="auto">
          <a:xfrm>
            <a:off x="8612188" y="5124450"/>
            <a:ext cx="2728912" cy="1558925"/>
          </a:xfrm>
          <a:prstGeom prst="rect">
            <a:avLst/>
          </a:prstGeom>
          <a:noFill/>
          <a:ln w="9525">
            <a:noFill/>
            <a:miter lim="800000"/>
            <a:headEnd/>
            <a:tailEnd/>
          </a:ln>
        </p:spPr>
        <p:txBody>
          <a:bodyPr>
            <a:spAutoFit/>
          </a:bodyPr>
          <a:lstStyle/>
          <a:p>
            <a:pPr algn="ctr"/>
            <a:r>
              <a:rPr lang="en-US" sz="1600" b="1">
                <a:solidFill>
                  <a:schemeClr val="bg1"/>
                </a:solidFill>
                <a:latin typeface="Calibri" pitchFamily="34" charset="0"/>
              </a:rPr>
              <a:t>Serapias vomeracea </a:t>
            </a:r>
            <a:r>
              <a:rPr lang="en-US" sz="1600">
                <a:solidFill>
                  <a:schemeClr val="bg1"/>
                </a:solidFill>
                <a:latin typeface="Calibri" pitchFamily="34" charset="0"/>
              </a:rPr>
              <a:t>subsp.</a:t>
            </a:r>
            <a:r>
              <a:rPr lang="en-US" sz="1600" b="1">
                <a:solidFill>
                  <a:schemeClr val="bg1"/>
                </a:solidFill>
                <a:latin typeface="Calibri" pitchFamily="34" charset="0"/>
              </a:rPr>
              <a:t> vomeracea </a:t>
            </a:r>
            <a:r>
              <a:rPr lang="en-US" sz="1600">
                <a:solidFill>
                  <a:schemeClr val="bg1"/>
                </a:solidFill>
                <a:latin typeface="Calibri" pitchFamily="34" charset="0"/>
              </a:rPr>
              <a:t>(Burm.F.) </a:t>
            </a:r>
            <a:r>
              <a:rPr lang="it-IT" sz="1600">
                <a:solidFill>
                  <a:schemeClr val="bg1"/>
                </a:solidFill>
                <a:latin typeface="Calibri" pitchFamily="34" charset="0"/>
              </a:rPr>
              <a:t>Briq.                                                      Abbastanza diffusa su tutto il territorio della Petrosa da Maggio a Luglio. Abbastanza comune.</a:t>
            </a:r>
          </a:p>
        </p:txBody>
      </p:sp>
      <p:pic>
        <p:nvPicPr>
          <p:cNvPr id="66568" name="Immagine 8" descr="15 Serapias vomeracea.JPG"/>
          <p:cNvPicPr>
            <a:picLocks noChangeAspect="1" noChangeArrowheads="1"/>
          </p:cNvPicPr>
          <p:nvPr/>
        </p:nvPicPr>
        <p:blipFill>
          <a:blip r:embed="rId4" cstate="print"/>
          <a:srcRect/>
          <a:stretch>
            <a:fillRect/>
          </a:stretch>
        </p:blipFill>
        <p:spPr bwMode="auto">
          <a:xfrm>
            <a:off x="8324850" y="887413"/>
            <a:ext cx="3316288" cy="429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asellaDiTesto 1"/>
          <p:cNvSpPr txBox="1"/>
          <p:nvPr/>
        </p:nvSpPr>
        <p:spPr>
          <a:xfrm>
            <a:off x="1719263" y="231775"/>
            <a:ext cx="8585200" cy="523220"/>
          </a:xfrm>
          <a:prstGeom prst="rect">
            <a:avLst/>
          </a:prstGeom>
          <a:noFill/>
        </p:spPr>
        <p:txBody>
          <a:bodyPr>
            <a:spAutoFit/>
          </a:bodyPr>
          <a:lstStyle/>
          <a:p>
            <a:pPr algn="ctr"/>
            <a:r>
              <a:rPr lang="it-IT" sz="2800" dirty="0" smtClean="0">
                <a:solidFill>
                  <a:schemeClr val="bg1"/>
                </a:solidFill>
                <a:effectLst>
                  <a:outerShdw blurRad="38100" dist="38100" dir="2700000" algn="tl">
                    <a:srgbClr val="000000"/>
                  </a:outerShdw>
                </a:effectLst>
                <a:latin typeface="Calibri" pitchFamily="34" charset="0"/>
              </a:rPr>
              <a:t>RINGRAZIAMENTI </a:t>
            </a:r>
            <a:endParaRPr lang="it-IT" sz="2800" dirty="0">
              <a:solidFill>
                <a:schemeClr val="bg1"/>
              </a:solidFill>
              <a:effectLst>
                <a:outerShdw blurRad="38100" dist="38100" dir="2700000" algn="tl">
                  <a:srgbClr val="000000"/>
                </a:outerShdw>
              </a:effectLst>
              <a:latin typeface="Calibri" pitchFamily="34" charset="0"/>
            </a:endParaRPr>
          </a:p>
        </p:txBody>
      </p:sp>
      <p:sp>
        <p:nvSpPr>
          <p:cNvPr id="66563" name="CasellaDiTesto 3"/>
          <p:cNvSpPr txBox="1">
            <a:spLocks noChangeArrowheads="1"/>
          </p:cNvSpPr>
          <p:nvPr/>
        </p:nvSpPr>
        <p:spPr bwMode="auto">
          <a:xfrm>
            <a:off x="655637" y="1024760"/>
            <a:ext cx="10427521" cy="5878532"/>
          </a:xfrm>
          <a:prstGeom prst="rect">
            <a:avLst/>
          </a:prstGeom>
          <a:noFill/>
          <a:ln w="9525">
            <a:noFill/>
            <a:miter lim="800000"/>
            <a:headEnd/>
            <a:tailEnd/>
          </a:ln>
        </p:spPr>
        <p:txBody>
          <a:bodyPr wrap="square">
            <a:spAutoFit/>
          </a:bodyPr>
          <a:lstStyle/>
          <a:p>
            <a:pPr algn="ctr">
              <a:lnSpc>
                <a:spcPct val="150000"/>
              </a:lnSpc>
            </a:pPr>
            <a:r>
              <a:rPr lang="it-IT" sz="2000" b="1" dirty="0" smtClean="0">
                <a:solidFill>
                  <a:schemeClr val="bg1"/>
                </a:solidFill>
                <a:latin typeface="Calibri" pitchFamily="34" charset="0"/>
              </a:rPr>
              <a:t>La classe 2 A C.A.T.  ringrazia per l’ opportunità della partecipazione al concorso </a:t>
            </a:r>
          </a:p>
          <a:p>
            <a:pPr algn="ctr">
              <a:lnSpc>
                <a:spcPct val="150000"/>
              </a:lnSpc>
            </a:pPr>
            <a:r>
              <a:rPr lang="it-IT" sz="2000" b="1" dirty="0" smtClean="0">
                <a:solidFill>
                  <a:schemeClr val="bg1"/>
                </a:solidFill>
                <a:latin typeface="Calibri" pitchFamily="34" charset="0"/>
              </a:rPr>
              <a:t>“La mia terra vale”</a:t>
            </a:r>
          </a:p>
          <a:p>
            <a:pPr algn="ctr">
              <a:lnSpc>
                <a:spcPct val="150000"/>
              </a:lnSpc>
            </a:pPr>
            <a:r>
              <a:rPr lang="it-IT" sz="2000" b="1" dirty="0" smtClean="0">
                <a:solidFill>
                  <a:schemeClr val="bg1"/>
                </a:solidFill>
                <a:latin typeface="Calibri" pitchFamily="34" charset="0"/>
              </a:rPr>
              <a:t>La Dirigente dell’Istituto , prof.ssa Franca Eugenia </a:t>
            </a:r>
            <a:r>
              <a:rPr lang="it-IT" sz="2000" b="1" dirty="0" err="1" smtClean="0">
                <a:solidFill>
                  <a:schemeClr val="bg1"/>
                </a:solidFill>
                <a:latin typeface="Calibri" pitchFamily="34" charset="0"/>
              </a:rPr>
              <a:t>Guarnieri</a:t>
            </a:r>
            <a:endParaRPr lang="it-IT" sz="2000" b="1" dirty="0" smtClean="0">
              <a:solidFill>
                <a:schemeClr val="bg1"/>
              </a:solidFill>
              <a:latin typeface="Calibri" pitchFamily="34" charset="0"/>
            </a:endParaRPr>
          </a:p>
          <a:p>
            <a:pPr algn="ctr">
              <a:lnSpc>
                <a:spcPct val="150000"/>
              </a:lnSpc>
            </a:pPr>
            <a:r>
              <a:rPr lang="it-IT" sz="2000" b="1" dirty="0" smtClean="0">
                <a:solidFill>
                  <a:schemeClr val="bg1"/>
                </a:solidFill>
                <a:latin typeface="Calibri" pitchFamily="34" charset="0"/>
              </a:rPr>
              <a:t>I professori che ci hanno seguito nell’intero percorso , con grande pazienza e professionalità che sono :</a:t>
            </a:r>
          </a:p>
          <a:p>
            <a:pPr algn="ctr">
              <a:lnSpc>
                <a:spcPct val="150000"/>
              </a:lnSpc>
            </a:pPr>
            <a:r>
              <a:rPr lang="it-IT" sz="2000" b="1" dirty="0" smtClean="0">
                <a:solidFill>
                  <a:schemeClr val="bg1"/>
                </a:solidFill>
                <a:latin typeface="Calibri" pitchFamily="34" charset="0"/>
              </a:rPr>
              <a:t>La prof.ssa Gigliola </a:t>
            </a:r>
            <a:r>
              <a:rPr lang="it-IT" sz="2000" b="1" dirty="0" err="1" smtClean="0">
                <a:solidFill>
                  <a:schemeClr val="bg1"/>
                </a:solidFill>
                <a:latin typeface="Calibri" pitchFamily="34" charset="0"/>
              </a:rPr>
              <a:t>Giammarini</a:t>
            </a:r>
            <a:endParaRPr lang="it-IT" sz="2000" b="1" dirty="0" smtClean="0">
              <a:solidFill>
                <a:schemeClr val="bg1"/>
              </a:solidFill>
              <a:latin typeface="Calibri" pitchFamily="34" charset="0"/>
            </a:endParaRPr>
          </a:p>
          <a:p>
            <a:pPr algn="ctr">
              <a:lnSpc>
                <a:spcPct val="150000"/>
              </a:lnSpc>
            </a:pPr>
            <a:r>
              <a:rPr lang="it-IT" sz="2000" b="1" dirty="0" smtClean="0">
                <a:solidFill>
                  <a:schemeClr val="bg1"/>
                </a:solidFill>
                <a:latin typeface="Calibri" pitchFamily="34" charset="0"/>
              </a:rPr>
              <a:t>La prof. Giuseppina Fazio</a:t>
            </a:r>
          </a:p>
          <a:p>
            <a:pPr algn="ctr">
              <a:lnSpc>
                <a:spcPct val="150000"/>
              </a:lnSpc>
            </a:pPr>
            <a:r>
              <a:rPr lang="it-IT" sz="2000" b="1" dirty="0" smtClean="0">
                <a:solidFill>
                  <a:schemeClr val="bg1"/>
                </a:solidFill>
                <a:latin typeface="Calibri" pitchFamily="34" charset="0"/>
              </a:rPr>
              <a:t>Il prof. Giuseppe Lanza</a:t>
            </a:r>
          </a:p>
          <a:p>
            <a:pPr algn="ctr">
              <a:lnSpc>
                <a:spcPct val="150000"/>
              </a:lnSpc>
            </a:pPr>
            <a:r>
              <a:rPr lang="it-IT" sz="2000" b="1" dirty="0" smtClean="0">
                <a:solidFill>
                  <a:schemeClr val="bg1"/>
                </a:solidFill>
                <a:latin typeface="Calibri" pitchFamily="34" charset="0"/>
              </a:rPr>
              <a:t>Il prof. Francesco </a:t>
            </a:r>
            <a:r>
              <a:rPr lang="it-IT" sz="2000" b="1" dirty="0" err="1" smtClean="0">
                <a:solidFill>
                  <a:schemeClr val="bg1"/>
                </a:solidFill>
                <a:latin typeface="Calibri" pitchFamily="34" charset="0"/>
              </a:rPr>
              <a:t>Grisolia</a:t>
            </a:r>
            <a:endParaRPr lang="it-IT" sz="2000" b="1" dirty="0" smtClean="0">
              <a:solidFill>
                <a:schemeClr val="bg1"/>
              </a:solidFill>
              <a:latin typeface="Calibri" pitchFamily="34" charset="0"/>
            </a:endParaRPr>
          </a:p>
          <a:p>
            <a:pPr algn="ctr">
              <a:lnSpc>
                <a:spcPct val="150000"/>
              </a:lnSpc>
            </a:pPr>
            <a:r>
              <a:rPr lang="it-IT" sz="2000" b="1" dirty="0" smtClean="0">
                <a:solidFill>
                  <a:schemeClr val="bg1"/>
                </a:solidFill>
                <a:latin typeface="Calibri" pitchFamily="34" charset="0"/>
              </a:rPr>
              <a:t>I tecnici e i collaboratori scolastici</a:t>
            </a:r>
          </a:p>
          <a:p>
            <a:pPr algn="ctr">
              <a:lnSpc>
                <a:spcPct val="150000"/>
              </a:lnSpc>
            </a:pPr>
            <a:r>
              <a:rPr lang="it-IT" sz="2000" b="1" dirty="0" smtClean="0">
                <a:solidFill>
                  <a:schemeClr val="bg1"/>
                </a:solidFill>
                <a:latin typeface="Calibri" pitchFamily="34" charset="0"/>
              </a:rPr>
              <a:t>Inoltre ringrazia, per la loro continua disponibilità  il prof. Antonio </a:t>
            </a:r>
            <a:r>
              <a:rPr lang="it-IT" sz="2000" b="1" dirty="0" err="1" smtClean="0">
                <a:solidFill>
                  <a:schemeClr val="bg1"/>
                </a:solidFill>
                <a:latin typeface="Calibri" pitchFamily="34" charset="0"/>
              </a:rPr>
              <a:t>Contin</a:t>
            </a:r>
            <a:r>
              <a:rPr lang="it-IT" sz="2000" b="1" dirty="0" smtClean="0">
                <a:solidFill>
                  <a:schemeClr val="bg1"/>
                </a:solidFill>
                <a:latin typeface="Calibri" pitchFamily="34" charset="0"/>
              </a:rPr>
              <a:t>  ed il prof. </a:t>
            </a:r>
            <a:r>
              <a:rPr lang="it-IT" sz="2000" b="1" smtClean="0">
                <a:solidFill>
                  <a:schemeClr val="bg1"/>
                </a:solidFill>
                <a:latin typeface="Calibri" pitchFamily="34" charset="0"/>
              </a:rPr>
              <a:t>Fabio Grimaldi</a:t>
            </a:r>
          </a:p>
          <a:p>
            <a:pPr algn="ctr"/>
            <a:endParaRPr lang="it-IT" sz="1600" dirty="0">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6858000"/>
          </a:xfrm>
          <a:prstGeom prst="rect">
            <a:avLst/>
          </a:prstGeom>
          <a:solidFill>
            <a:srgbClr val="0070C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Rettangolo 4"/>
          <p:cNvSpPr/>
          <p:nvPr/>
        </p:nvSpPr>
        <p:spPr>
          <a:xfrm>
            <a:off x="4578350" y="819808"/>
            <a:ext cx="3651250" cy="1280456"/>
          </a:xfrm>
          <a:prstGeom prst="rect">
            <a:avLst/>
          </a:prstGeom>
          <a:solidFill>
            <a:srgbClr val="00B050"/>
          </a:solidFill>
          <a:ln w="28575"/>
        </p:spPr>
        <p:style>
          <a:lnRef idx="0">
            <a:schemeClr val="accent6"/>
          </a:lnRef>
          <a:fillRef idx="1001">
            <a:schemeClr val="dk2"/>
          </a:fillRef>
          <a:effectRef idx="3">
            <a:schemeClr val="accent6"/>
          </a:effectRef>
          <a:fontRef idx="minor">
            <a:schemeClr val="lt1"/>
          </a:fontRef>
        </p:style>
        <p:txBody>
          <a:bodyPr anchor="ctr"/>
          <a:lstStyle/>
          <a:p>
            <a:pPr algn="ctr" fontAlgn="auto">
              <a:spcBef>
                <a:spcPts val="0"/>
              </a:spcBef>
              <a:spcAft>
                <a:spcPts val="0"/>
              </a:spcAft>
              <a:defRPr/>
            </a:pPr>
            <a:r>
              <a:rPr lang="it-IT" sz="2800" b="1" dirty="0">
                <a:solidFill>
                  <a:srgbClr val="C00000"/>
                </a:solidFill>
                <a:effectLst>
                  <a:outerShdw blurRad="38100" dist="38100" dir="2700000" algn="tl">
                    <a:srgbClr val="000000">
                      <a:alpha val="43137"/>
                    </a:srgbClr>
                  </a:outerShdw>
                </a:effectLst>
                <a:latin typeface="Lucida Calligraphy" panose="03010101010101010101" pitchFamily="66" charset="0"/>
              </a:rPr>
              <a:t>LA PETROSA</a:t>
            </a:r>
          </a:p>
        </p:txBody>
      </p:sp>
      <p:cxnSp>
        <p:nvCxnSpPr>
          <p:cNvPr id="7" name="Connettore 2 6"/>
          <p:cNvCxnSpPr>
            <a:stCxn id="5" idx="2"/>
          </p:cNvCxnSpPr>
          <p:nvPr/>
        </p:nvCxnSpPr>
        <p:spPr>
          <a:xfrm flipH="1">
            <a:off x="2403475" y="2100264"/>
            <a:ext cx="4000500" cy="63023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8" name="Rettangolo 7"/>
          <p:cNvSpPr/>
          <p:nvPr/>
        </p:nvSpPr>
        <p:spPr>
          <a:xfrm>
            <a:off x="650875" y="2786063"/>
            <a:ext cx="3178175" cy="360045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it-IT" dirty="0">
                <a:effectLst>
                  <a:outerShdw blurRad="38100" dist="38100" dir="2700000" algn="tl">
                    <a:srgbClr val="000000">
                      <a:alpha val="43137"/>
                    </a:srgbClr>
                  </a:outerShdw>
                </a:effectLst>
              </a:rPr>
              <a:t>STUDIO STORICO-GEOLOGICO-AMBIENTALE:</a:t>
            </a:r>
          </a:p>
          <a:p>
            <a:pPr marL="342900" indent="-342900" fontAlgn="auto">
              <a:spcBef>
                <a:spcPts val="0"/>
              </a:spcBef>
              <a:spcAft>
                <a:spcPts val="0"/>
              </a:spcAft>
              <a:buFont typeface="+mj-lt"/>
              <a:buAutoNum type="arabicPeriod"/>
              <a:defRPr/>
            </a:pPr>
            <a:r>
              <a:rPr lang="it-IT" dirty="0"/>
              <a:t>Descrizione ambientale;</a:t>
            </a:r>
          </a:p>
          <a:p>
            <a:pPr marL="342900" indent="-342900" fontAlgn="auto">
              <a:spcBef>
                <a:spcPts val="0"/>
              </a:spcBef>
              <a:spcAft>
                <a:spcPts val="0"/>
              </a:spcAft>
              <a:buFont typeface="+mj-lt"/>
              <a:buAutoNum type="arabicPeriod"/>
              <a:defRPr/>
            </a:pPr>
            <a:endParaRPr lang="it-IT" sz="1100" dirty="0"/>
          </a:p>
          <a:p>
            <a:pPr marL="342900" indent="-342900" fontAlgn="auto">
              <a:spcBef>
                <a:spcPts val="0"/>
              </a:spcBef>
              <a:spcAft>
                <a:spcPts val="0"/>
              </a:spcAft>
              <a:buFont typeface="+mj-lt"/>
              <a:buAutoNum type="arabicPeriod"/>
              <a:defRPr/>
            </a:pPr>
            <a:r>
              <a:rPr lang="it-IT" dirty="0"/>
              <a:t>Inquadramento geologico;</a:t>
            </a:r>
          </a:p>
          <a:p>
            <a:pPr marL="342900" indent="-342900" fontAlgn="auto">
              <a:spcBef>
                <a:spcPts val="0"/>
              </a:spcBef>
              <a:spcAft>
                <a:spcPts val="0"/>
              </a:spcAft>
              <a:buFont typeface="+mj-lt"/>
              <a:buAutoNum type="arabicPeriod"/>
              <a:defRPr/>
            </a:pPr>
            <a:endParaRPr lang="it-IT" sz="1100" dirty="0"/>
          </a:p>
          <a:p>
            <a:pPr marL="342900" indent="-342900" fontAlgn="auto">
              <a:spcBef>
                <a:spcPts val="0"/>
              </a:spcBef>
              <a:spcAft>
                <a:spcPts val="0"/>
              </a:spcAft>
              <a:buFont typeface="+mj-lt"/>
              <a:buAutoNum type="arabicPeriod"/>
              <a:defRPr/>
            </a:pPr>
            <a:r>
              <a:rPr lang="it-IT" dirty="0"/>
              <a:t>Lineamenti geologici e strutturali;</a:t>
            </a:r>
          </a:p>
          <a:p>
            <a:pPr marL="342900" indent="-342900" fontAlgn="auto">
              <a:spcBef>
                <a:spcPts val="0"/>
              </a:spcBef>
              <a:spcAft>
                <a:spcPts val="0"/>
              </a:spcAft>
              <a:buFont typeface="+mj-lt"/>
              <a:buAutoNum type="arabicPeriod"/>
              <a:defRPr/>
            </a:pPr>
            <a:endParaRPr lang="it-IT" sz="1100" dirty="0"/>
          </a:p>
          <a:p>
            <a:pPr marL="342900" indent="-342900" fontAlgn="auto">
              <a:spcBef>
                <a:spcPts val="0"/>
              </a:spcBef>
              <a:spcAft>
                <a:spcPts val="0"/>
              </a:spcAft>
              <a:buFont typeface="+mj-lt"/>
              <a:buAutoNum type="arabicPeriod"/>
              <a:defRPr/>
            </a:pPr>
            <a:r>
              <a:rPr lang="it-IT" dirty="0"/>
              <a:t>Formazione geologica;</a:t>
            </a:r>
          </a:p>
          <a:p>
            <a:pPr marL="342900" indent="-342900" fontAlgn="auto">
              <a:spcBef>
                <a:spcPts val="0"/>
              </a:spcBef>
              <a:spcAft>
                <a:spcPts val="0"/>
              </a:spcAft>
              <a:buFont typeface="+mj-lt"/>
              <a:buAutoNum type="arabicPeriod"/>
              <a:defRPr/>
            </a:pPr>
            <a:endParaRPr lang="it-IT" sz="1100" dirty="0"/>
          </a:p>
          <a:p>
            <a:pPr marL="342900" indent="-342900" fontAlgn="auto">
              <a:spcBef>
                <a:spcPts val="0"/>
              </a:spcBef>
              <a:spcAft>
                <a:spcPts val="0"/>
              </a:spcAft>
              <a:buFont typeface="+mj-lt"/>
              <a:buAutoNum type="arabicPeriod"/>
              <a:defRPr/>
            </a:pPr>
            <a:r>
              <a:rPr lang="it-IT" dirty="0"/>
              <a:t>Aspetto storico e siti archeologici;</a:t>
            </a:r>
          </a:p>
          <a:p>
            <a:pPr marL="342900" indent="-342900" algn="ctr" fontAlgn="auto">
              <a:spcBef>
                <a:spcPts val="0"/>
              </a:spcBef>
              <a:spcAft>
                <a:spcPts val="0"/>
              </a:spcAft>
              <a:buFont typeface="+mj-lt"/>
              <a:buAutoNum type="arabicPeriod"/>
              <a:defRPr/>
            </a:pPr>
            <a:endParaRPr lang="it-IT" dirty="0"/>
          </a:p>
        </p:txBody>
      </p:sp>
      <p:cxnSp>
        <p:nvCxnSpPr>
          <p:cNvPr id="11" name="Connettore 2 10"/>
          <p:cNvCxnSpPr>
            <a:stCxn id="5" idx="2"/>
            <a:endCxn id="19" idx="0"/>
          </p:cNvCxnSpPr>
          <p:nvPr/>
        </p:nvCxnSpPr>
        <p:spPr>
          <a:xfrm flipH="1">
            <a:off x="6107113" y="2100264"/>
            <a:ext cx="296862" cy="68579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Connettore 2 11"/>
          <p:cNvCxnSpPr>
            <a:stCxn id="5" idx="2"/>
          </p:cNvCxnSpPr>
          <p:nvPr/>
        </p:nvCxnSpPr>
        <p:spPr>
          <a:xfrm>
            <a:off x="6403975" y="2100264"/>
            <a:ext cx="3276600" cy="6159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9" name="Rettangolo 18"/>
          <p:cNvSpPr/>
          <p:nvPr/>
        </p:nvSpPr>
        <p:spPr>
          <a:xfrm>
            <a:off x="4497388" y="2786063"/>
            <a:ext cx="3219450" cy="360045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it-IT" sz="2000" dirty="0">
                <a:effectLst>
                  <a:outerShdw blurRad="38100" dist="38100" dir="2700000" algn="tl">
                    <a:srgbClr val="000000">
                      <a:alpha val="43137"/>
                    </a:srgbClr>
                  </a:outerShdw>
                </a:effectLst>
              </a:rPr>
              <a:t>PECULIARITÀ E VALENZE:</a:t>
            </a:r>
          </a:p>
          <a:p>
            <a:pPr algn="ctr" fontAlgn="auto">
              <a:spcBef>
                <a:spcPts val="0"/>
              </a:spcBef>
              <a:spcAft>
                <a:spcPts val="0"/>
              </a:spcAft>
              <a:defRPr/>
            </a:pPr>
            <a:endParaRPr lang="it-IT" sz="2000" dirty="0">
              <a:effectLst>
                <a:outerShdw blurRad="38100" dist="38100" dir="2700000" algn="tl">
                  <a:srgbClr val="000000">
                    <a:alpha val="43137"/>
                  </a:srgbClr>
                </a:outerShdw>
              </a:effectLst>
            </a:endParaRPr>
          </a:p>
          <a:p>
            <a:pPr marL="342900" indent="-342900" fontAlgn="auto">
              <a:spcBef>
                <a:spcPts val="0"/>
              </a:spcBef>
              <a:spcAft>
                <a:spcPts val="0"/>
              </a:spcAft>
              <a:buFont typeface="+mj-lt"/>
              <a:buAutoNum type="arabicPeriod"/>
              <a:defRPr/>
            </a:pPr>
            <a:r>
              <a:rPr lang="it-IT" sz="2000" dirty="0"/>
              <a:t>Introduzione;</a:t>
            </a:r>
          </a:p>
          <a:p>
            <a:pPr marL="342900" indent="-342900" fontAlgn="auto">
              <a:spcBef>
                <a:spcPts val="0"/>
              </a:spcBef>
              <a:spcAft>
                <a:spcPts val="0"/>
              </a:spcAft>
              <a:buFont typeface="+mj-lt"/>
              <a:buAutoNum type="arabicPeriod"/>
              <a:defRPr/>
            </a:pPr>
            <a:endParaRPr lang="it-IT" sz="2000" dirty="0"/>
          </a:p>
          <a:p>
            <a:pPr marL="342900" indent="-342900" fontAlgn="auto">
              <a:spcBef>
                <a:spcPts val="0"/>
              </a:spcBef>
              <a:spcAft>
                <a:spcPts val="0"/>
              </a:spcAft>
              <a:buFont typeface="+mj-lt"/>
              <a:buAutoNum type="arabicPeriod"/>
              <a:defRPr/>
            </a:pPr>
            <a:r>
              <a:rPr lang="it-IT" sz="2000" dirty="0" smtClean="0"/>
              <a:t> </a:t>
            </a:r>
            <a:r>
              <a:rPr lang="it-IT" sz="2000" dirty="0"/>
              <a:t>S</a:t>
            </a:r>
            <a:r>
              <a:rPr lang="it-IT" sz="2000" dirty="0" smtClean="0"/>
              <a:t>pecie </a:t>
            </a:r>
            <a:r>
              <a:rPr lang="it-IT" sz="2000" dirty="0"/>
              <a:t>protette;</a:t>
            </a:r>
          </a:p>
          <a:p>
            <a:pPr marL="342900" indent="-342900" fontAlgn="auto">
              <a:spcBef>
                <a:spcPts val="0"/>
              </a:spcBef>
              <a:spcAft>
                <a:spcPts val="0"/>
              </a:spcAft>
              <a:buFont typeface="+mj-lt"/>
              <a:buAutoNum type="arabicPeriod"/>
              <a:defRPr/>
            </a:pPr>
            <a:endParaRPr lang="it-IT" sz="2000" dirty="0"/>
          </a:p>
          <a:p>
            <a:pPr marL="342900" indent="-342900" fontAlgn="auto">
              <a:spcBef>
                <a:spcPts val="0"/>
              </a:spcBef>
              <a:spcAft>
                <a:spcPts val="0"/>
              </a:spcAft>
              <a:buFont typeface="+mj-lt"/>
              <a:buAutoNum type="arabicPeriod"/>
              <a:defRPr/>
            </a:pPr>
            <a:r>
              <a:rPr lang="it-IT" sz="2000" dirty="0"/>
              <a:t>Altre specie</a:t>
            </a:r>
          </a:p>
        </p:txBody>
      </p:sp>
      <p:sp>
        <p:nvSpPr>
          <p:cNvPr id="21" name="Rettangolo 20"/>
          <p:cNvSpPr/>
          <p:nvPr/>
        </p:nvSpPr>
        <p:spPr>
          <a:xfrm>
            <a:off x="8397875" y="2811463"/>
            <a:ext cx="3140075" cy="3575050"/>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r>
              <a:rPr lang="it-IT" b="1" dirty="0">
                <a:solidFill>
                  <a:sysClr val="windowText" lastClr="000000"/>
                </a:solidFill>
                <a:effectLst>
                  <a:outerShdw blurRad="38100" dist="38100" dir="2700000" algn="tl">
                    <a:srgbClr val="000000">
                      <a:alpha val="43137"/>
                    </a:srgbClr>
                  </a:outerShdw>
                </a:effectLst>
              </a:rPr>
              <a:t>MINACCE ALLA BIODIVERSITÀ</a:t>
            </a:r>
            <a:r>
              <a:rPr lang="it-IT" dirty="0">
                <a:solidFill>
                  <a:sysClr val="windowText" lastClr="000000"/>
                </a:solidFill>
                <a:effectLst>
                  <a:outerShdw blurRad="38100" dist="38100" dir="2700000" algn="tl">
                    <a:srgbClr val="000000">
                      <a:alpha val="43137"/>
                    </a:srgbClr>
                  </a:outerShdw>
                </a:effectLst>
              </a:rPr>
              <a:t>:</a:t>
            </a:r>
          </a:p>
          <a:p>
            <a:pPr algn="ctr" fontAlgn="auto">
              <a:spcBef>
                <a:spcPts val="0"/>
              </a:spcBef>
              <a:spcAft>
                <a:spcPts val="0"/>
              </a:spcAft>
              <a:defRPr/>
            </a:pPr>
            <a:endParaRPr lang="it-IT" dirty="0">
              <a:solidFill>
                <a:sysClr val="windowText" lastClr="000000"/>
              </a:solidFill>
              <a:effectLst>
                <a:outerShdw blurRad="38100" dist="38100" dir="2700000" algn="tl">
                  <a:srgbClr val="000000">
                    <a:alpha val="43137"/>
                  </a:srgbClr>
                </a:outerShdw>
              </a:effectLst>
            </a:endParaRPr>
          </a:p>
          <a:p>
            <a:pPr marL="342900" indent="-342900" fontAlgn="auto">
              <a:spcBef>
                <a:spcPts val="0"/>
              </a:spcBef>
              <a:spcAft>
                <a:spcPts val="0"/>
              </a:spcAft>
              <a:buFont typeface="+mj-lt"/>
              <a:buAutoNum type="arabicPeriod"/>
              <a:defRPr/>
            </a:pPr>
            <a:r>
              <a:rPr lang="it-IT" b="1" dirty="0">
                <a:solidFill>
                  <a:sysClr val="windowText" lastClr="000000"/>
                </a:solidFill>
              </a:rPr>
              <a:t>Fattori di rischio per la conservazione dell’habitat;</a:t>
            </a:r>
          </a:p>
          <a:p>
            <a:pPr marL="342900" indent="-342900" fontAlgn="auto">
              <a:spcBef>
                <a:spcPts val="0"/>
              </a:spcBef>
              <a:spcAft>
                <a:spcPts val="0"/>
              </a:spcAft>
              <a:buFont typeface="+mj-lt"/>
              <a:buAutoNum type="arabicPeriod"/>
              <a:defRPr/>
            </a:pPr>
            <a:endParaRPr lang="it-IT" b="1" dirty="0">
              <a:solidFill>
                <a:sysClr val="windowText" lastClr="000000"/>
              </a:solidFill>
            </a:endParaRPr>
          </a:p>
          <a:p>
            <a:pPr marL="342900" indent="-342900" fontAlgn="auto">
              <a:spcBef>
                <a:spcPts val="0"/>
              </a:spcBef>
              <a:spcAft>
                <a:spcPts val="0"/>
              </a:spcAft>
              <a:buFont typeface="+mj-lt"/>
              <a:buAutoNum type="arabicPeriod"/>
              <a:defRPr/>
            </a:pPr>
            <a:r>
              <a:rPr lang="it-IT" b="1" dirty="0" smtClean="0">
                <a:solidFill>
                  <a:sysClr val="windowText" lastClr="000000"/>
                </a:solidFill>
              </a:rPr>
              <a:t> Incendi</a:t>
            </a:r>
            <a:r>
              <a:rPr lang="it-IT" b="1" dirty="0">
                <a:solidFill>
                  <a:sysClr val="windowText" lastClr="000000"/>
                </a:solidFill>
              </a:rPr>
              <a:t>;</a:t>
            </a:r>
          </a:p>
          <a:p>
            <a:pPr marL="342900" indent="-342900" fontAlgn="auto">
              <a:spcBef>
                <a:spcPts val="0"/>
              </a:spcBef>
              <a:spcAft>
                <a:spcPts val="0"/>
              </a:spcAft>
              <a:buFont typeface="+mj-lt"/>
              <a:buAutoNum type="arabicPeriod"/>
              <a:defRPr/>
            </a:pPr>
            <a:endParaRPr lang="it-IT" b="1" dirty="0">
              <a:solidFill>
                <a:sysClr val="windowText" lastClr="000000"/>
              </a:solidFill>
            </a:endParaRPr>
          </a:p>
          <a:p>
            <a:pPr marL="342900" indent="-342900" fontAlgn="auto">
              <a:spcBef>
                <a:spcPts val="0"/>
              </a:spcBef>
              <a:spcAft>
                <a:spcPts val="0"/>
              </a:spcAft>
              <a:buFont typeface="+mj-lt"/>
              <a:buAutoNum type="arabicPeriod"/>
              <a:defRPr/>
            </a:pPr>
            <a:r>
              <a:rPr lang="it-IT" b="1" dirty="0" smtClean="0">
                <a:solidFill>
                  <a:sysClr val="windowText" lastClr="000000"/>
                </a:solidFill>
              </a:rPr>
              <a:t> Discariche </a:t>
            </a:r>
            <a:r>
              <a:rPr lang="it-IT" b="1" dirty="0">
                <a:solidFill>
                  <a:sysClr val="windowText" lastClr="000000"/>
                </a:solidFill>
              </a:rPr>
              <a:t>abusive;</a:t>
            </a:r>
          </a:p>
          <a:p>
            <a:pPr marL="342900" indent="-342900" fontAlgn="auto">
              <a:spcBef>
                <a:spcPts val="0"/>
              </a:spcBef>
              <a:spcAft>
                <a:spcPts val="0"/>
              </a:spcAft>
              <a:buFont typeface="+mj-lt"/>
              <a:buAutoNum type="arabicPeriod"/>
              <a:defRPr/>
            </a:pPr>
            <a:endParaRPr lang="it-IT" b="1" dirty="0">
              <a:solidFill>
                <a:sysClr val="windowText" lastClr="000000"/>
              </a:solidFill>
            </a:endParaRPr>
          </a:p>
          <a:p>
            <a:pPr marL="342900" indent="-342900" fontAlgn="auto">
              <a:spcBef>
                <a:spcPts val="0"/>
              </a:spcBef>
              <a:spcAft>
                <a:spcPts val="0"/>
              </a:spcAft>
              <a:buFont typeface="+mj-lt"/>
              <a:buAutoNum type="arabicPeriod"/>
              <a:defRPr/>
            </a:pPr>
            <a:r>
              <a:rPr lang="it-IT" b="1" dirty="0" smtClean="0">
                <a:solidFill>
                  <a:sysClr val="windowText" lastClr="000000"/>
                </a:solidFill>
              </a:rPr>
              <a:t>Avanzata </a:t>
            </a:r>
            <a:r>
              <a:rPr lang="it-IT" b="1" dirty="0">
                <a:solidFill>
                  <a:sysClr val="windowText" lastClr="000000"/>
                </a:solidFill>
              </a:rPr>
              <a:t>delle ginestre</a:t>
            </a:r>
            <a:r>
              <a:rPr lang="it-IT" b="1" dirty="0"/>
              <a:t>; </a:t>
            </a:r>
          </a:p>
        </p:txBody>
      </p:sp>
      <p:pic>
        <p:nvPicPr>
          <p:cNvPr id="18441" name="Immagine 4" descr="Erba delle fate Petrosa (3).JPG"/>
          <p:cNvPicPr>
            <a:picLocks noChangeArrowheads="1"/>
          </p:cNvPicPr>
          <p:nvPr/>
        </p:nvPicPr>
        <p:blipFill>
          <a:blip r:embed="rId2" cstate="print"/>
          <a:srcRect t="-232" r="-89" b="-354"/>
          <a:stretch>
            <a:fillRect/>
          </a:stretch>
        </p:blipFill>
        <p:spPr bwMode="auto">
          <a:xfrm>
            <a:off x="384175" y="163513"/>
            <a:ext cx="3505200" cy="2211387"/>
          </a:xfrm>
          <a:prstGeom prst="rect">
            <a:avLst/>
          </a:prstGeom>
          <a:noFill/>
          <a:ln w="9525">
            <a:noFill/>
            <a:miter lim="800000"/>
            <a:headEnd/>
            <a:tailEnd/>
          </a:ln>
        </p:spPr>
      </p:pic>
      <p:pic>
        <p:nvPicPr>
          <p:cNvPr id="1028" name="Immagine 2" descr="http://www.lifemgn-serviziecosistemici.eu/IT/PublishingImages/logo/logo_natura2000.gif"/>
          <p:cNvPicPr>
            <a:picLocks noChangeAspect="1" noChangeArrowheads="1"/>
          </p:cNvPicPr>
          <p:nvPr/>
        </p:nvPicPr>
        <p:blipFill>
          <a:blip r:embed="rId3" cstate="print"/>
          <a:srcRect/>
          <a:stretch>
            <a:fillRect/>
          </a:stretch>
        </p:blipFill>
        <p:spPr bwMode="auto">
          <a:xfrm>
            <a:off x="9010650" y="236538"/>
            <a:ext cx="1143000" cy="957262"/>
          </a:xfrm>
          <a:prstGeom prst="rect">
            <a:avLst/>
          </a:prstGeom>
          <a:ln>
            <a:noFill/>
          </a:ln>
          <a:effectLst>
            <a:outerShdw blurRad="292100" dist="139700" dir="2700000" algn="tl" rotWithShape="0">
              <a:srgbClr val="333333">
                <a:alpha val="65000"/>
              </a:srgbClr>
            </a:outerShdw>
          </a:effectLst>
        </p:spPr>
      </p:pic>
      <p:pic>
        <p:nvPicPr>
          <p:cNvPr id="1029" name="Immagine 8" descr="lamiaterravale 2.jpg"/>
          <p:cNvPicPr>
            <a:picLocks noChangeAspect="1" noChangeArrowheads="1"/>
          </p:cNvPicPr>
          <p:nvPr/>
        </p:nvPicPr>
        <p:blipFill>
          <a:blip r:embed="rId4" cstate="print"/>
          <a:srcRect/>
          <a:stretch>
            <a:fillRect/>
          </a:stretch>
        </p:blipFill>
        <p:spPr bwMode="auto">
          <a:xfrm rot="10800000" flipH="1" flipV="1">
            <a:off x="8837613" y="1520825"/>
            <a:ext cx="2595562" cy="742950"/>
          </a:xfrm>
          <a:prstGeom prst="rect">
            <a:avLst/>
          </a:prstGeom>
          <a:ln>
            <a:noFill/>
          </a:ln>
          <a:effectLst>
            <a:outerShdw blurRad="292100" dist="139700" dir="2700000" algn="tl" rotWithShape="0">
              <a:srgbClr val="333333">
                <a:alpha val="65000"/>
              </a:srgbClr>
            </a:outerShdw>
          </a:effectLst>
        </p:spPr>
      </p:pic>
      <p:pic>
        <p:nvPicPr>
          <p:cNvPr id="1030" name="Immagine 2" descr="logo FARENAIT.jpg"/>
          <p:cNvPicPr>
            <a:picLocks noChangeAspect="1" noChangeArrowheads="1"/>
          </p:cNvPicPr>
          <p:nvPr/>
        </p:nvPicPr>
        <p:blipFill>
          <a:blip r:embed="rId5" cstate="print"/>
          <a:srcRect/>
          <a:stretch>
            <a:fillRect/>
          </a:stretch>
        </p:blipFill>
        <p:spPr bwMode="auto">
          <a:xfrm>
            <a:off x="10625138" y="274638"/>
            <a:ext cx="736600" cy="9318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763" y="-50800"/>
            <a:ext cx="12192001"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pic>
        <p:nvPicPr>
          <p:cNvPr id="19458" name="Immagine 4" descr="C:\Users\Pc Utente\AppData\Local\Microsoft\Windows\INetCache\Content.Word\mini-IMG_1670.jpg"/>
          <p:cNvPicPr>
            <a:picLocks noChangeAspect="1" noChangeArrowheads="1"/>
          </p:cNvPicPr>
          <p:nvPr/>
        </p:nvPicPr>
        <p:blipFill>
          <a:blip r:embed="rId2" cstate="print"/>
          <a:srcRect/>
          <a:stretch>
            <a:fillRect/>
          </a:stretch>
        </p:blipFill>
        <p:spPr bwMode="auto">
          <a:xfrm>
            <a:off x="566738" y="711200"/>
            <a:ext cx="5432425" cy="3449638"/>
          </a:xfrm>
          <a:prstGeom prst="rect">
            <a:avLst/>
          </a:prstGeom>
          <a:noFill/>
          <a:ln w="9525">
            <a:noFill/>
            <a:miter lim="800000"/>
            <a:headEnd/>
            <a:tailEnd/>
          </a:ln>
        </p:spPr>
      </p:pic>
      <p:sp>
        <p:nvSpPr>
          <p:cNvPr id="6" name="CasellaDiTesto 5"/>
          <p:cNvSpPr txBox="1"/>
          <p:nvPr/>
        </p:nvSpPr>
        <p:spPr>
          <a:xfrm>
            <a:off x="595313" y="3822700"/>
            <a:ext cx="2871787" cy="338138"/>
          </a:xfrm>
          <a:prstGeom prst="rect">
            <a:avLst/>
          </a:prstGeom>
          <a:noFill/>
        </p:spPr>
        <p:txBody>
          <a:bodyPr>
            <a:spAutoFit/>
          </a:bodyPr>
          <a:lstStyle/>
          <a:p>
            <a:r>
              <a:rPr lang="it-IT" sz="1600" b="1" i="1">
                <a:solidFill>
                  <a:schemeClr val="bg1"/>
                </a:solidFill>
                <a:effectLst>
                  <a:outerShdw blurRad="38100" dist="38100" dir="2700000" algn="tl">
                    <a:srgbClr val="C0C0C0"/>
                  </a:outerShdw>
                </a:effectLst>
                <a:latin typeface="Calibri" pitchFamily="34" charset="0"/>
              </a:rPr>
              <a:t>Vista del sito da sud</a:t>
            </a:r>
            <a:endParaRPr lang="it-IT" sz="1600" b="1">
              <a:solidFill>
                <a:schemeClr val="bg1"/>
              </a:solidFill>
              <a:effectLst>
                <a:outerShdw blurRad="38100" dist="38100" dir="2700000" algn="tl">
                  <a:srgbClr val="C0C0C0"/>
                </a:outerShdw>
              </a:effectLst>
              <a:latin typeface="Calibri" pitchFamily="34" charset="0"/>
            </a:endParaRPr>
          </a:p>
        </p:txBody>
      </p:sp>
      <p:sp>
        <p:nvSpPr>
          <p:cNvPr id="7" name="CasellaDiTesto 6"/>
          <p:cNvSpPr txBox="1"/>
          <p:nvPr/>
        </p:nvSpPr>
        <p:spPr>
          <a:xfrm>
            <a:off x="885825" y="77788"/>
            <a:ext cx="10228263" cy="579437"/>
          </a:xfrm>
          <a:prstGeom prst="rect">
            <a:avLst/>
          </a:prstGeom>
          <a:noFill/>
        </p:spPr>
        <p:txBody>
          <a:bodyPr>
            <a:spAutoFit/>
          </a:bodyPr>
          <a:lstStyle/>
          <a:p>
            <a:pPr algn="ctr"/>
            <a:r>
              <a:rPr lang="it-IT" sz="3200">
                <a:solidFill>
                  <a:schemeClr val="bg1"/>
                </a:solidFill>
                <a:effectLst>
                  <a:outerShdw blurRad="38100" dist="38100" dir="2700000" algn="tl">
                    <a:srgbClr val="C0C0C0"/>
                  </a:outerShdw>
                </a:effectLst>
                <a:latin typeface="Calibri" pitchFamily="34" charset="0"/>
              </a:rPr>
              <a:t>LOCALIZZAZIONE DEL SITO</a:t>
            </a:r>
          </a:p>
        </p:txBody>
      </p:sp>
      <p:pic>
        <p:nvPicPr>
          <p:cNvPr id="8" name="Immagine 7"/>
          <p:cNvPicPr>
            <a:picLocks noChangeAspect="1" noChangeArrowheads="1"/>
          </p:cNvPicPr>
          <p:nvPr/>
        </p:nvPicPr>
        <p:blipFill>
          <a:blip r:embed="rId3" cstate="print"/>
          <a:srcRect l="4414" t="11911" r="6413" b="9027"/>
          <a:stretch>
            <a:fillRect/>
          </a:stretch>
        </p:blipFill>
        <p:spPr bwMode="auto">
          <a:xfrm>
            <a:off x="6091238" y="3259138"/>
            <a:ext cx="5959475" cy="3379787"/>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
        <p:nvSpPr>
          <p:cNvPr id="9" name="Casella di testo 2"/>
          <p:cNvSpPr txBox="1">
            <a:spLocks noChangeArrowheads="1"/>
          </p:cNvSpPr>
          <p:nvPr/>
        </p:nvSpPr>
        <p:spPr bwMode="auto">
          <a:xfrm>
            <a:off x="6249988" y="6191250"/>
            <a:ext cx="5289550" cy="287338"/>
          </a:xfrm>
          <a:prstGeom prst="rect">
            <a:avLst/>
          </a:prstGeom>
          <a:solidFill>
            <a:schemeClr val="bg1">
              <a:lumMod val="95000"/>
            </a:schemeClr>
          </a:solidFill>
          <a:ln w="9525">
            <a:noFill/>
            <a:miter lim="800000"/>
            <a:headEnd/>
            <a:tailEnd/>
          </a:ln>
        </p:spPr>
        <p:txBody>
          <a:bodyPr/>
          <a:lstStyle/>
          <a:p>
            <a:pPr algn="ctr">
              <a:lnSpc>
                <a:spcPct val="107000"/>
              </a:lnSpc>
              <a:spcAft>
                <a:spcPts val="800"/>
              </a:spcAft>
            </a:pPr>
            <a:r>
              <a:rPr lang="it-IT" sz="1400" b="1" i="1">
                <a:solidFill>
                  <a:srgbClr val="FF3300"/>
                </a:solidFill>
                <a:latin typeface="Calibri" pitchFamily="34" charset="0"/>
                <a:ea typeface="Calibri" pitchFamily="34" charset="0"/>
                <a:cs typeface="Times New Roman" pitchFamily="18" charset="0"/>
              </a:rPr>
              <a:t>Aerofotogrammetria con ubicazione area S.I.C. - ID IT9310008</a:t>
            </a:r>
            <a:endParaRPr lang="it-IT" sz="1600">
              <a:solidFill>
                <a:srgbClr val="FF3300"/>
              </a:solidFill>
              <a:latin typeface="Calibri" pitchFamily="34" charset="0"/>
              <a:ea typeface="Calibri" pitchFamily="34" charset="0"/>
              <a:cs typeface="Times New Roman" pitchFamily="18" charset="0"/>
            </a:endParaRPr>
          </a:p>
        </p:txBody>
      </p:sp>
      <p:sp>
        <p:nvSpPr>
          <p:cNvPr id="19463" name="CasellaDiTesto 9"/>
          <p:cNvSpPr txBox="1">
            <a:spLocks noChangeArrowheads="1"/>
          </p:cNvSpPr>
          <p:nvPr/>
        </p:nvSpPr>
        <p:spPr bwMode="auto">
          <a:xfrm>
            <a:off x="6091238" y="601663"/>
            <a:ext cx="5959475" cy="2841625"/>
          </a:xfrm>
          <a:prstGeom prst="rect">
            <a:avLst/>
          </a:prstGeom>
          <a:noFill/>
          <a:ln w="9525">
            <a:noFill/>
            <a:miter lim="800000"/>
            <a:headEnd/>
            <a:tailEnd/>
          </a:ln>
        </p:spPr>
        <p:txBody>
          <a:bodyPr>
            <a:spAutoFit/>
          </a:bodyPr>
          <a:lstStyle/>
          <a:p>
            <a:pPr algn="just"/>
            <a:r>
              <a:rPr lang="it-IT" b="1" i="1">
                <a:solidFill>
                  <a:schemeClr val="bg1"/>
                </a:solidFill>
                <a:latin typeface="Calibri" pitchFamily="34" charset="0"/>
              </a:rPr>
              <a:t>Descrizione ambientale</a:t>
            </a:r>
            <a:endParaRPr lang="it-IT">
              <a:solidFill>
                <a:schemeClr val="bg1"/>
              </a:solidFill>
              <a:latin typeface="Calibri" pitchFamily="34" charset="0"/>
            </a:endParaRPr>
          </a:p>
          <a:p>
            <a:pPr algn="just"/>
            <a:r>
              <a:rPr lang="it-IT" sz="1600">
                <a:solidFill>
                  <a:schemeClr val="bg1"/>
                </a:solidFill>
                <a:latin typeface="Calibri" pitchFamily="34" charset="0"/>
              </a:rPr>
              <a:t>L‘area denominata “La Petrosa”, sita nel comune di Castrovillari (CS), ricade in parte all’interno di  un sito di interesse comunitario (S.I.C.) codificato con codice IT9310008, definito dalla Direttiva comunitaria n°43 del 21 maggio 1992 e recepita in Italia a partire dal 1997.</a:t>
            </a:r>
          </a:p>
          <a:p>
            <a:pPr algn="just"/>
            <a:r>
              <a:rPr lang="it-IT" sz="1600">
                <a:solidFill>
                  <a:schemeClr val="bg1"/>
                </a:solidFill>
                <a:latin typeface="Calibri" pitchFamily="34" charset="0"/>
              </a:rPr>
              <a:t>Tale area contribuisce a mantenere o a ripristinare le tipologie di habitat (allegato 1) o a mantenere in uno stato di conservazione soddisfacente una delle specie definite nell’allegato 2 della Direttiva habitat, contribuendo in modo significativo al mantenimento della biodiversità della regione in cui si trova.</a:t>
            </a:r>
          </a:p>
          <a:p>
            <a:endParaRPr lang="it-IT">
              <a:solidFill>
                <a:schemeClr val="bg1"/>
              </a:solidFill>
              <a:latin typeface="Calibri" pitchFamily="34" charset="0"/>
            </a:endParaRPr>
          </a:p>
        </p:txBody>
      </p:sp>
      <p:sp>
        <p:nvSpPr>
          <p:cNvPr id="19464" name="CasellaDiTesto 10"/>
          <p:cNvSpPr txBox="1">
            <a:spLocks noChangeArrowheads="1"/>
          </p:cNvSpPr>
          <p:nvPr/>
        </p:nvSpPr>
        <p:spPr bwMode="auto">
          <a:xfrm>
            <a:off x="522288" y="4259263"/>
            <a:ext cx="5432425" cy="2292350"/>
          </a:xfrm>
          <a:prstGeom prst="rect">
            <a:avLst/>
          </a:prstGeom>
          <a:noFill/>
          <a:ln w="9525">
            <a:noFill/>
            <a:miter lim="800000"/>
            <a:headEnd/>
            <a:tailEnd/>
          </a:ln>
        </p:spPr>
        <p:txBody>
          <a:bodyPr>
            <a:spAutoFit/>
          </a:bodyPr>
          <a:lstStyle/>
          <a:p>
            <a:pPr algn="just"/>
            <a:r>
              <a:rPr lang="it-IT" sz="1600">
                <a:solidFill>
                  <a:schemeClr val="bg1"/>
                </a:solidFill>
                <a:latin typeface="Calibri" pitchFamily="34" charset="0"/>
              </a:rPr>
              <a:t>La perimetrazione del sito in oggetto ha tenuto conto sia della preesistenza della cava Italcementi e sia del tracciato dell’autostrada  A 3 – SA-RC </a:t>
            </a:r>
          </a:p>
          <a:p>
            <a:pPr algn="just"/>
            <a:r>
              <a:rPr lang="it-IT" sz="1600">
                <a:solidFill>
                  <a:schemeClr val="bg1"/>
                </a:solidFill>
                <a:latin typeface="Calibri" pitchFamily="34" charset="0"/>
              </a:rPr>
              <a:t>Il sito confina a nord con “Timpone Cappuccio” e “Timpone Pallone”, a sud con l’autostrada A3 “SA-RC”, ad ovest con il Canale Valle Cupa, mentre ad est lambisce la cava della Italcementi S.p.A.”. Ha una superficie di 350 ettari con una altitudine cha va da un massimo di 832 metri s.l.m. a 550 metri s.l.m.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20482" name="Gruppo 14"/>
          <p:cNvGrpSpPr>
            <a:grpSpLocks/>
          </p:cNvGrpSpPr>
          <p:nvPr/>
        </p:nvGrpSpPr>
        <p:grpSpPr bwMode="auto">
          <a:xfrm>
            <a:off x="560388" y="966788"/>
            <a:ext cx="4903787" cy="3363912"/>
            <a:chOff x="325446" y="228117"/>
            <a:chExt cx="4904869" cy="3364418"/>
          </a:xfrm>
        </p:grpSpPr>
        <p:grpSp>
          <p:nvGrpSpPr>
            <p:cNvPr id="20492" name="Gruppo 2"/>
            <p:cNvGrpSpPr>
              <a:grpSpLocks/>
            </p:cNvGrpSpPr>
            <p:nvPr/>
          </p:nvGrpSpPr>
          <p:grpSpPr bwMode="auto">
            <a:xfrm>
              <a:off x="387935" y="228117"/>
              <a:ext cx="3348355" cy="2798418"/>
              <a:chOff x="0" y="0"/>
              <a:chExt cx="6124575" cy="6686550"/>
            </a:xfrm>
          </p:grpSpPr>
          <p:pic>
            <p:nvPicPr>
              <p:cNvPr id="20495" name="Immagine 8"/>
              <p:cNvPicPr>
                <a:picLocks noChangeAspect="1"/>
              </p:cNvPicPr>
              <p:nvPr/>
            </p:nvPicPr>
            <p:blipFill>
              <a:blip r:embed="rId2" cstate="print"/>
              <a:srcRect/>
              <a:stretch>
                <a:fillRect/>
              </a:stretch>
            </p:blipFill>
            <p:spPr bwMode="auto">
              <a:xfrm>
                <a:off x="0" y="3695700"/>
                <a:ext cx="6010275" cy="2990850"/>
              </a:xfrm>
              <a:prstGeom prst="rect">
                <a:avLst/>
              </a:prstGeom>
              <a:noFill/>
              <a:ln w="9525">
                <a:noFill/>
                <a:miter lim="800000"/>
                <a:headEnd/>
                <a:tailEnd/>
              </a:ln>
            </p:spPr>
          </p:pic>
          <p:pic>
            <p:nvPicPr>
              <p:cNvPr id="20496" name="Immagine 9"/>
              <p:cNvPicPr>
                <a:picLocks noChangeAspect="1"/>
              </p:cNvPicPr>
              <p:nvPr/>
            </p:nvPicPr>
            <p:blipFill>
              <a:blip r:embed="rId3" cstate="print"/>
              <a:srcRect/>
              <a:stretch>
                <a:fillRect/>
              </a:stretch>
            </p:blipFill>
            <p:spPr bwMode="auto">
              <a:xfrm>
                <a:off x="0" y="0"/>
                <a:ext cx="6124575" cy="3695700"/>
              </a:xfrm>
              <a:prstGeom prst="rect">
                <a:avLst/>
              </a:prstGeom>
              <a:noFill/>
              <a:ln w="9525">
                <a:noFill/>
                <a:miter lim="800000"/>
                <a:headEnd/>
                <a:tailEnd/>
              </a:ln>
            </p:spPr>
          </p:pic>
        </p:grpSp>
        <p:pic>
          <p:nvPicPr>
            <p:cNvPr id="20493" name="Immagine 3"/>
            <p:cNvPicPr>
              <a:picLocks noChangeAspect="1" noChangeArrowheads="1"/>
            </p:cNvPicPr>
            <p:nvPr/>
          </p:nvPicPr>
          <p:blipFill>
            <a:blip r:embed="rId4" cstate="print"/>
            <a:srcRect/>
            <a:stretch>
              <a:fillRect/>
            </a:stretch>
          </p:blipFill>
          <p:spPr bwMode="auto">
            <a:xfrm>
              <a:off x="3936417" y="575801"/>
              <a:ext cx="1293898" cy="2337484"/>
            </a:xfrm>
            <a:prstGeom prst="rect">
              <a:avLst/>
            </a:prstGeom>
            <a:noFill/>
            <a:ln w="9525">
              <a:noFill/>
              <a:miter lim="800000"/>
              <a:headEnd/>
              <a:tailEnd/>
            </a:ln>
          </p:spPr>
        </p:pic>
        <p:sp>
          <p:nvSpPr>
            <p:cNvPr id="11" name="CasellaDiTesto 10"/>
            <p:cNvSpPr txBox="1"/>
            <p:nvPr/>
          </p:nvSpPr>
          <p:spPr>
            <a:xfrm>
              <a:off x="325446" y="2976492"/>
              <a:ext cx="2408768" cy="616043"/>
            </a:xfrm>
            <a:prstGeom prst="rect">
              <a:avLst/>
            </a:prstGeom>
            <a:noFill/>
          </p:spPr>
          <p:txBody>
            <a:bodyPr>
              <a:spAutoFit/>
            </a:bodyPr>
            <a:lstStyle/>
            <a:p>
              <a:pPr fontAlgn="auto">
                <a:spcBef>
                  <a:spcPts val="0"/>
                </a:spcBef>
                <a:spcAft>
                  <a:spcPts val="0"/>
                </a:spcAft>
                <a:defRPr/>
              </a:pPr>
              <a:r>
                <a:rPr lang="it-IT" sz="1600" i="1" dirty="0">
                  <a:solidFill>
                    <a:srgbClr val="FF0000"/>
                  </a:solidFill>
                  <a:effectLst>
                    <a:outerShdw blurRad="38100" dist="38100" dir="2700000" algn="tl">
                      <a:srgbClr val="000000">
                        <a:alpha val="43137"/>
                      </a:srgbClr>
                    </a:outerShdw>
                  </a:effectLst>
                  <a:latin typeface="+mn-lt"/>
                </a:rPr>
                <a:t>Stralcio carta altimetrica</a:t>
              </a:r>
              <a:endParaRPr lang="it-IT" sz="1600" dirty="0">
                <a:solidFill>
                  <a:srgbClr val="FF0000"/>
                </a:solidFill>
                <a:effectLst>
                  <a:outerShdw blurRad="38100" dist="38100" dir="2700000" algn="tl">
                    <a:srgbClr val="000000">
                      <a:alpha val="43137"/>
                    </a:srgbClr>
                  </a:outerShdw>
                </a:effectLst>
                <a:latin typeface="+mn-lt"/>
              </a:endParaRPr>
            </a:p>
            <a:p>
              <a:pPr fontAlgn="auto">
                <a:spcBef>
                  <a:spcPts val="0"/>
                </a:spcBef>
                <a:spcAft>
                  <a:spcPts val="0"/>
                </a:spcAft>
                <a:defRPr/>
              </a:pPr>
              <a:endParaRPr lang="it-IT" dirty="0">
                <a:latin typeface="+mn-lt"/>
              </a:endParaRPr>
            </a:p>
          </p:txBody>
        </p:sp>
      </p:grpSp>
      <p:grpSp>
        <p:nvGrpSpPr>
          <p:cNvPr id="20483" name="Gruppo 13"/>
          <p:cNvGrpSpPr>
            <a:grpSpLocks/>
          </p:cNvGrpSpPr>
          <p:nvPr/>
        </p:nvGrpSpPr>
        <p:grpSpPr bwMode="auto">
          <a:xfrm>
            <a:off x="6831013" y="939800"/>
            <a:ext cx="4757737" cy="2947988"/>
            <a:chOff x="6745554" y="1357073"/>
            <a:chExt cx="4757871" cy="2947354"/>
          </a:xfrm>
        </p:grpSpPr>
        <p:grpSp>
          <p:nvGrpSpPr>
            <p:cNvPr id="20487" name="Gruppo 4"/>
            <p:cNvGrpSpPr>
              <a:grpSpLocks/>
            </p:cNvGrpSpPr>
            <p:nvPr/>
          </p:nvGrpSpPr>
          <p:grpSpPr bwMode="auto">
            <a:xfrm>
              <a:off x="6745554" y="1357073"/>
              <a:ext cx="3285866" cy="2608800"/>
              <a:chOff x="0" y="0"/>
              <a:chExt cx="6486525" cy="5048250"/>
            </a:xfrm>
          </p:grpSpPr>
          <p:pic>
            <p:nvPicPr>
              <p:cNvPr id="20490" name="Immagine 6"/>
              <p:cNvPicPr>
                <a:picLocks noChangeAspect="1"/>
              </p:cNvPicPr>
              <p:nvPr/>
            </p:nvPicPr>
            <p:blipFill>
              <a:blip r:embed="rId5" cstate="print"/>
              <a:srcRect/>
              <a:stretch>
                <a:fillRect/>
              </a:stretch>
            </p:blipFill>
            <p:spPr bwMode="auto">
              <a:xfrm>
                <a:off x="0" y="2390775"/>
                <a:ext cx="6124575" cy="2657475"/>
              </a:xfrm>
              <a:prstGeom prst="rect">
                <a:avLst/>
              </a:prstGeom>
              <a:noFill/>
              <a:ln w="9525">
                <a:noFill/>
                <a:miter lim="800000"/>
                <a:headEnd/>
                <a:tailEnd/>
              </a:ln>
            </p:spPr>
          </p:pic>
          <p:pic>
            <p:nvPicPr>
              <p:cNvPr id="20491" name="Immagine 7"/>
              <p:cNvPicPr>
                <a:picLocks noChangeAspect="1"/>
              </p:cNvPicPr>
              <p:nvPr/>
            </p:nvPicPr>
            <p:blipFill>
              <a:blip r:embed="rId6" cstate="print"/>
              <a:srcRect/>
              <a:stretch>
                <a:fillRect/>
              </a:stretch>
            </p:blipFill>
            <p:spPr bwMode="auto">
              <a:xfrm>
                <a:off x="361950" y="0"/>
                <a:ext cx="6124575" cy="2733674"/>
              </a:xfrm>
              <a:prstGeom prst="rect">
                <a:avLst/>
              </a:prstGeom>
              <a:noFill/>
              <a:ln w="9525">
                <a:noFill/>
                <a:miter lim="800000"/>
                <a:headEnd/>
                <a:tailEnd/>
              </a:ln>
            </p:spPr>
          </p:pic>
        </p:grpSp>
        <p:pic>
          <p:nvPicPr>
            <p:cNvPr id="20488" name="Immagine 5"/>
            <p:cNvPicPr>
              <a:picLocks noChangeAspect="1" noChangeArrowheads="1"/>
            </p:cNvPicPr>
            <p:nvPr/>
          </p:nvPicPr>
          <p:blipFill>
            <a:blip r:embed="rId7" cstate="print"/>
            <a:srcRect/>
            <a:stretch>
              <a:fillRect/>
            </a:stretch>
          </p:blipFill>
          <p:spPr bwMode="auto">
            <a:xfrm>
              <a:off x="10209527" y="1423819"/>
              <a:ext cx="1293898" cy="2337484"/>
            </a:xfrm>
            <a:prstGeom prst="rect">
              <a:avLst/>
            </a:prstGeom>
            <a:noFill/>
            <a:ln w="9525">
              <a:noFill/>
              <a:miter lim="800000"/>
              <a:headEnd/>
              <a:tailEnd/>
            </a:ln>
          </p:spPr>
        </p:pic>
        <p:sp>
          <p:nvSpPr>
            <p:cNvPr id="12" name="CasellaDiTesto 11"/>
            <p:cNvSpPr txBox="1"/>
            <p:nvPr/>
          </p:nvSpPr>
          <p:spPr>
            <a:xfrm>
              <a:off x="7032899" y="3966362"/>
              <a:ext cx="2408306" cy="338065"/>
            </a:xfrm>
            <a:prstGeom prst="rect">
              <a:avLst/>
            </a:prstGeom>
            <a:noFill/>
          </p:spPr>
          <p:txBody>
            <a:bodyPr>
              <a:spAutoFit/>
            </a:bodyPr>
            <a:lstStyle/>
            <a:p>
              <a:pPr fontAlgn="auto">
                <a:spcBef>
                  <a:spcPts val="0"/>
                </a:spcBef>
                <a:spcAft>
                  <a:spcPts val="0"/>
                </a:spcAft>
                <a:defRPr/>
              </a:pPr>
              <a:r>
                <a:rPr lang="it-IT" sz="1600" i="1" dirty="0">
                  <a:solidFill>
                    <a:srgbClr val="FF0000"/>
                  </a:solidFill>
                  <a:effectLst>
                    <a:outerShdw blurRad="38100" dist="38100" dir="2700000" algn="tl">
                      <a:srgbClr val="000000">
                        <a:alpha val="43137"/>
                      </a:srgbClr>
                    </a:outerShdw>
                  </a:effectLst>
                  <a:latin typeface="+mn-lt"/>
                </a:rPr>
                <a:t>Stralcio carta </a:t>
              </a:r>
              <a:r>
                <a:rPr lang="it-IT" sz="1600" i="1" dirty="0" err="1">
                  <a:solidFill>
                    <a:srgbClr val="FF0000"/>
                  </a:solidFill>
                  <a:effectLst>
                    <a:outerShdw blurRad="38100" dist="38100" dir="2700000" algn="tl">
                      <a:srgbClr val="000000">
                        <a:alpha val="43137"/>
                      </a:srgbClr>
                    </a:outerShdw>
                  </a:effectLst>
                  <a:latin typeface="+mn-lt"/>
                </a:rPr>
                <a:t>clivometrica</a:t>
              </a:r>
              <a:endParaRPr lang="it-IT" dirty="0">
                <a:latin typeface="+mn-lt"/>
              </a:endParaRPr>
            </a:p>
          </p:txBody>
        </p:sp>
      </p:grpSp>
      <p:sp>
        <p:nvSpPr>
          <p:cNvPr id="20484" name="CasellaDiTesto 12"/>
          <p:cNvSpPr txBox="1">
            <a:spLocks noChangeArrowheads="1"/>
          </p:cNvSpPr>
          <p:nvPr/>
        </p:nvSpPr>
        <p:spPr bwMode="auto">
          <a:xfrm>
            <a:off x="635000" y="193675"/>
            <a:ext cx="10985500" cy="641350"/>
          </a:xfrm>
          <a:prstGeom prst="rect">
            <a:avLst/>
          </a:prstGeom>
          <a:solidFill>
            <a:srgbClr val="0070C0"/>
          </a:solidFill>
          <a:ln w="9525">
            <a:noFill/>
            <a:miter lim="800000"/>
            <a:headEnd/>
            <a:tailEnd/>
          </a:ln>
        </p:spPr>
        <p:txBody>
          <a:bodyPr>
            <a:spAutoFit/>
          </a:bodyPr>
          <a:lstStyle/>
          <a:p>
            <a:pPr algn="just"/>
            <a:r>
              <a:rPr lang="it-IT">
                <a:solidFill>
                  <a:schemeClr val="bg1"/>
                </a:solidFill>
                <a:latin typeface="Calibri" pitchFamily="34" charset="0"/>
              </a:rPr>
              <a:t>Sono presenti pendenze variabili: da un minimo del  10-20% nella parte più meridionale a circa il 30/50% ed oltre in corrispondenza della parte settentrionale, a ridosso della Catena del Pollino.</a:t>
            </a:r>
          </a:p>
        </p:txBody>
      </p:sp>
      <p:pic>
        <p:nvPicPr>
          <p:cNvPr id="20485" name="Immagine 17"/>
          <p:cNvPicPr>
            <a:picLocks noChangeAspect="1" noChangeArrowheads="1"/>
          </p:cNvPicPr>
          <p:nvPr/>
        </p:nvPicPr>
        <p:blipFill>
          <a:blip r:embed="rId8" cstate="print"/>
          <a:srcRect/>
          <a:stretch>
            <a:fillRect/>
          </a:stretch>
        </p:blipFill>
        <p:spPr bwMode="auto">
          <a:xfrm>
            <a:off x="3065463" y="4441825"/>
            <a:ext cx="5813425" cy="1284288"/>
          </a:xfrm>
          <a:prstGeom prst="rect">
            <a:avLst/>
          </a:prstGeom>
          <a:noFill/>
          <a:ln w="9525">
            <a:noFill/>
            <a:miter lim="800000"/>
            <a:headEnd/>
            <a:tailEnd/>
          </a:ln>
        </p:spPr>
      </p:pic>
      <p:sp>
        <p:nvSpPr>
          <p:cNvPr id="19" name="Rettangolo 18"/>
          <p:cNvSpPr/>
          <p:nvPr/>
        </p:nvSpPr>
        <p:spPr>
          <a:xfrm>
            <a:off x="2968625" y="5664200"/>
            <a:ext cx="3482975" cy="338138"/>
          </a:xfrm>
          <a:prstGeom prst="rect">
            <a:avLst/>
          </a:prstGeom>
        </p:spPr>
        <p:txBody>
          <a:bodyPr wrap="none">
            <a:spAutoFit/>
          </a:bodyPr>
          <a:lstStyle/>
          <a:p>
            <a:r>
              <a:rPr lang="it-IT" sz="1600" i="1">
                <a:solidFill>
                  <a:srgbClr val="FF0000"/>
                </a:solidFill>
                <a:effectLst>
                  <a:outerShdw blurRad="38100" dist="38100" dir="2700000" algn="tl">
                    <a:srgbClr val="C0C0C0"/>
                  </a:outerShdw>
                </a:effectLst>
                <a:latin typeface="Calibri" pitchFamily="34" charset="0"/>
              </a:rPr>
              <a:t>Tabella riepilogativa dati relativi al sito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3" name="CasellaDiTesto 2"/>
          <p:cNvSpPr txBox="1"/>
          <p:nvPr/>
        </p:nvSpPr>
        <p:spPr>
          <a:xfrm>
            <a:off x="885825" y="77788"/>
            <a:ext cx="10228263" cy="519112"/>
          </a:xfrm>
          <a:prstGeom prst="rect">
            <a:avLst/>
          </a:prstGeom>
          <a:noFill/>
        </p:spPr>
        <p:txBody>
          <a:bodyPr>
            <a:spAutoFit/>
          </a:bodyPr>
          <a:lstStyle/>
          <a:p>
            <a:pPr algn="ctr"/>
            <a:r>
              <a:rPr lang="it-IT" sz="2800">
                <a:solidFill>
                  <a:schemeClr val="bg1"/>
                </a:solidFill>
                <a:effectLst>
                  <a:outerShdw blurRad="38100" dist="38100" dir="2700000" algn="tl">
                    <a:srgbClr val="C0C0C0"/>
                  </a:outerShdw>
                </a:effectLst>
                <a:latin typeface="Calibri" pitchFamily="34" charset="0"/>
              </a:rPr>
              <a:t>DIVISIONE E USO DEL SUOLO</a:t>
            </a:r>
          </a:p>
        </p:txBody>
      </p:sp>
      <p:sp>
        <p:nvSpPr>
          <p:cNvPr id="4" name="Rettangolo 3"/>
          <p:cNvSpPr/>
          <p:nvPr/>
        </p:nvSpPr>
        <p:spPr>
          <a:xfrm>
            <a:off x="150813" y="620713"/>
            <a:ext cx="11736387" cy="1266825"/>
          </a:xfrm>
          <a:prstGeom prst="rect">
            <a:avLst/>
          </a:prstGeom>
        </p:spPr>
        <p:txBody>
          <a:bodyPr>
            <a:spAutoFit/>
          </a:bodyPr>
          <a:lstStyle/>
          <a:p>
            <a:pPr algn="just">
              <a:lnSpc>
                <a:spcPct val="107000"/>
              </a:lnSpc>
            </a:pPr>
            <a:r>
              <a:rPr lang="it-IT" b="1">
                <a:solidFill>
                  <a:schemeClr val="bg1"/>
                </a:solidFill>
                <a:latin typeface="Calibri" pitchFamily="34" charset="0"/>
                <a:ea typeface="Calibri" pitchFamily="34" charset="0"/>
                <a:cs typeface="Times New Roman" pitchFamily="18" charset="0"/>
              </a:rPr>
              <a:t>Relativamente all’uso del suolo, l’area si presenta prevalentemente a vegetazione boschiva ed arbustiva in evoluzione, con limitate aree boschive di latifoglie e a vegetazione sclerofila, nella parte settentrionale, mentre nella parte centrale e meridionale sono presenti limitati lembi di seminativi in aree non irrigue. Sono presenti anche aree destinate alla estrazione di materiale da cava ed aree industriali (o commerciali, adiacenti al sito d’interesse).</a:t>
            </a:r>
          </a:p>
        </p:txBody>
      </p:sp>
      <p:pic>
        <p:nvPicPr>
          <p:cNvPr id="21508" name="Immagine 6"/>
          <p:cNvPicPr>
            <a:picLocks noChangeAspect="1"/>
          </p:cNvPicPr>
          <p:nvPr/>
        </p:nvPicPr>
        <p:blipFill>
          <a:blip r:embed="rId2" cstate="print"/>
          <a:srcRect l="2264"/>
          <a:stretch>
            <a:fillRect/>
          </a:stretch>
        </p:blipFill>
        <p:spPr bwMode="auto">
          <a:xfrm>
            <a:off x="4551363" y="2587625"/>
            <a:ext cx="2638425" cy="3052763"/>
          </a:xfrm>
          <a:prstGeom prst="rect">
            <a:avLst/>
          </a:prstGeom>
          <a:noFill/>
          <a:ln w="9525">
            <a:noFill/>
            <a:miter lim="800000"/>
            <a:headEnd/>
            <a:tailEnd/>
          </a:ln>
        </p:spPr>
      </p:pic>
      <p:pic>
        <p:nvPicPr>
          <p:cNvPr id="21509" name="Immagine 7" descr="C:\Users\Pc Utente\Desktop\petrosa immagine catastale.bmp"/>
          <p:cNvPicPr>
            <a:picLocks noChangeAspect="1" noChangeArrowheads="1"/>
          </p:cNvPicPr>
          <p:nvPr/>
        </p:nvPicPr>
        <p:blipFill>
          <a:blip r:embed="rId3" cstate="print"/>
          <a:srcRect/>
          <a:stretch>
            <a:fillRect/>
          </a:stretch>
        </p:blipFill>
        <p:spPr bwMode="auto">
          <a:xfrm>
            <a:off x="7799388" y="2047875"/>
            <a:ext cx="4087812" cy="3695700"/>
          </a:xfrm>
          <a:prstGeom prst="rect">
            <a:avLst/>
          </a:prstGeom>
          <a:noFill/>
          <a:ln w="9525">
            <a:noFill/>
            <a:miter lim="800000"/>
            <a:headEnd/>
            <a:tailEnd/>
          </a:ln>
        </p:spPr>
      </p:pic>
      <p:sp>
        <p:nvSpPr>
          <p:cNvPr id="9" name="Rettangolo 8"/>
          <p:cNvSpPr/>
          <p:nvPr/>
        </p:nvSpPr>
        <p:spPr>
          <a:xfrm>
            <a:off x="7620000" y="5716588"/>
            <a:ext cx="3987800" cy="611187"/>
          </a:xfrm>
          <a:prstGeom prst="rect">
            <a:avLst/>
          </a:prstGeom>
        </p:spPr>
        <p:txBody>
          <a:bodyPr wrap="none">
            <a:spAutoFit/>
          </a:bodyPr>
          <a:lstStyle/>
          <a:p>
            <a:endParaRPr lang="it-IT" sz="1600" i="1">
              <a:solidFill>
                <a:srgbClr val="FF0000"/>
              </a:solidFill>
              <a:effectLst>
                <a:outerShdw blurRad="38100" dist="38100" dir="2700000" algn="tl">
                  <a:srgbClr val="C0C0C0"/>
                </a:outerShdw>
              </a:effectLst>
              <a:latin typeface="Calibri" pitchFamily="34" charset="0"/>
              <a:ea typeface="Calibri" pitchFamily="34" charset="0"/>
              <a:cs typeface="Times New Roman" pitchFamily="18" charset="0"/>
            </a:endParaRPr>
          </a:p>
          <a:p>
            <a:r>
              <a:rPr lang="it-IT" sz="1600" i="1">
                <a:solidFill>
                  <a:srgbClr val="FF0000"/>
                </a:solidFill>
                <a:effectLst>
                  <a:outerShdw blurRad="38100" dist="38100" dir="2700000" algn="tl">
                    <a:srgbClr val="C0C0C0"/>
                  </a:outerShdw>
                </a:effectLst>
                <a:latin typeface="Calibri" pitchFamily="34" charset="0"/>
                <a:ea typeface="Calibri" pitchFamily="34" charset="0"/>
                <a:cs typeface="Times New Roman" pitchFamily="18" charset="0"/>
              </a:rPr>
              <a:t> </a:t>
            </a:r>
            <a:r>
              <a:rPr lang="it-IT" b="1" i="1">
                <a:solidFill>
                  <a:schemeClr val="bg1"/>
                </a:solidFill>
                <a:latin typeface="Calibri" pitchFamily="34" charset="0"/>
                <a:ea typeface="Calibri" pitchFamily="34" charset="0"/>
                <a:cs typeface="Times New Roman" pitchFamily="18" charset="0"/>
              </a:rPr>
              <a:t>Ortofoto area S.I.C: Petrosa particellare</a:t>
            </a:r>
          </a:p>
        </p:txBody>
      </p:sp>
      <p:sp>
        <p:nvSpPr>
          <p:cNvPr id="10" name="Rettangolo 9"/>
          <p:cNvSpPr/>
          <p:nvPr/>
        </p:nvSpPr>
        <p:spPr>
          <a:xfrm>
            <a:off x="282575" y="5951538"/>
            <a:ext cx="4316413" cy="366712"/>
          </a:xfrm>
          <a:prstGeom prst="rect">
            <a:avLst/>
          </a:prstGeom>
        </p:spPr>
        <p:txBody>
          <a:bodyPr wrap="none">
            <a:spAutoFit/>
          </a:bodyPr>
          <a:lstStyle/>
          <a:p>
            <a:r>
              <a:rPr lang="it-IT" b="1" i="1">
                <a:solidFill>
                  <a:schemeClr val="bg1"/>
                </a:solidFill>
                <a:latin typeface="Calibri" pitchFamily="34" charset="0"/>
                <a:cs typeface="Times New Roman" pitchFamily="18" charset="0"/>
              </a:rPr>
              <a:t>Carta utilizzo del suolo con relativa legenda</a:t>
            </a:r>
          </a:p>
        </p:txBody>
      </p:sp>
      <p:pic>
        <p:nvPicPr>
          <p:cNvPr id="21512" name="Immagine 10"/>
          <p:cNvPicPr>
            <a:picLocks noChangeAspect="1"/>
          </p:cNvPicPr>
          <p:nvPr/>
        </p:nvPicPr>
        <p:blipFill>
          <a:blip r:embed="rId4" cstate="print"/>
          <a:srcRect/>
          <a:stretch>
            <a:fillRect/>
          </a:stretch>
        </p:blipFill>
        <p:spPr bwMode="auto">
          <a:xfrm>
            <a:off x="238125" y="2047875"/>
            <a:ext cx="4105275" cy="369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7100</Words>
  <Application>Microsoft Office PowerPoint</Application>
  <PresentationFormat>Personalizzato</PresentationFormat>
  <Paragraphs>785</Paragraphs>
  <Slides>54</Slides>
  <Notes>0</Notes>
  <HiddenSlides>0</HiddenSlides>
  <MMClips>0</MMClips>
  <ScaleCrop>false</ScaleCrop>
  <HeadingPairs>
    <vt:vector size="4" baseType="variant">
      <vt:variant>
        <vt:lpstr>Tema</vt:lpstr>
      </vt:variant>
      <vt:variant>
        <vt:i4>1</vt:i4>
      </vt:variant>
      <vt:variant>
        <vt:lpstr>Titoli diapositive</vt:lpstr>
      </vt:variant>
      <vt:variant>
        <vt:i4>54</vt:i4>
      </vt:variant>
    </vt:vector>
  </HeadingPairs>
  <TitlesOfParts>
    <vt:vector size="55" baseType="lpstr">
      <vt:lpstr>Tema di Office</vt:lpstr>
      <vt:lpstr> La PETROSA</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PETROSA</dc:title>
  <dc:creator>Francesco Garofalo</dc:creator>
  <cp:lastModifiedBy>francesco</cp:lastModifiedBy>
  <cp:revision>126</cp:revision>
  <dcterms:created xsi:type="dcterms:W3CDTF">2014-03-16T11:16:55Z</dcterms:created>
  <dcterms:modified xsi:type="dcterms:W3CDTF">2014-04-04T21:34:35Z</dcterms:modified>
</cp:coreProperties>
</file>